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9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4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4"/>
  </p:sldMasterIdLst>
  <p:notesMasterIdLst>
    <p:notesMasterId r:id="rId46"/>
  </p:notesMasterIdLst>
  <p:sldIdLst>
    <p:sldId id="256" r:id="rId5"/>
    <p:sldId id="338" r:id="rId6"/>
    <p:sldId id="345" r:id="rId7"/>
    <p:sldId id="359" r:id="rId8"/>
    <p:sldId id="400" r:id="rId9"/>
    <p:sldId id="354" r:id="rId10"/>
    <p:sldId id="360" r:id="rId11"/>
    <p:sldId id="387" r:id="rId12"/>
    <p:sldId id="388" r:id="rId13"/>
    <p:sldId id="392" r:id="rId14"/>
    <p:sldId id="389" r:id="rId15"/>
    <p:sldId id="390" r:id="rId16"/>
    <p:sldId id="363" r:id="rId17"/>
    <p:sldId id="397" r:id="rId18"/>
    <p:sldId id="395" r:id="rId19"/>
    <p:sldId id="396" r:id="rId20"/>
    <p:sldId id="355" r:id="rId21"/>
    <p:sldId id="378" r:id="rId22"/>
    <p:sldId id="361" r:id="rId23"/>
    <p:sldId id="365" r:id="rId24"/>
    <p:sldId id="366" r:id="rId25"/>
    <p:sldId id="367" r:id="rId26"/>
    <p:sldId id="379" r:id="rId27"/>
    <p:sldId id="382" r:id="rId28"/>
    <p:sldId id="398" r:id="rId29"/>
    <p:sldId id="383" r:id="rId30"/>
    <p:sldId id="399" r:id="rId31"/>
    <p:sldId id="380" r:id="rId32"/>
    <p:sldId id="381" r:id="rId33"/>
    <p:sldId id="357" r:id="rId34"/>
    <p:sldId id="372" r:id="rId35"/>
    <p:sldId id="384" r:id="rId36"/>
    <p:sldId id="385" r:id="rId37"/>
    <p:sldId id="403" r:id="rId38"/>
    <p:sldId id="407" r:id="rId39"/>
    <p:sldId id="406" r:id="rId40"/>
    <p:sldId id="386" r:id="rId41"/>
    <p:sldId id="404" r:id="rId42"/>
    <p:sldId id="405" r:id="rId43"/>
    <p:sldId id="401" r:id="rId44"/>
    <p:sldId id="4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4BBC"/>
    <a:srgbClr val="F04122"/>
    <a:srgbClr val="ED2024"/>
    <a:srgbClr val="FFFFFF"/>
    <a:srgbClr val="F8A300"/>
    <a:srgbClr val="7A4B9E"/>
    <a:srgbClr val="FFFEF8"/>
    <a:srgbClr val="313E48"/>
    <a:srgbClr val="E28B2A"/>
    <a:srgbClr val="F7A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5" autoAdjust="0"/>
    <p:restoredTop sz="82810"/>
  </p:normalViewPr>
  <p:slideViewPr>
    <p:cSldViewPr snapToGrid="0" snapToObjects="1">
      <p:cViewPr varScale="1">
        <p:scale>
          <a:sx n="85" d="100"/>
          <a:sy n="85" d="100"/>
        </p:scale>
        <p:origin x="480" y="168"/>
      </p:cViewPr>
      <p:guideLst/>
    </p:cSldViewPr>
  </p:slideViewPr>
  <p:outlineViewPr>
    <p:cViewPr>
      <p:scale>
        <a:sx n="33" d="100"/>
        <a:sy n="33" d="100"/>
      </p:scale>
      <p:origin x="0" y="-37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rgbClr val="7A4B9E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ECEE5387-B31B-4808-A120-53D8540E5AC6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90AC01E-AE46-B548-8DDA-65DDD186717E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537E1C2A-618D-5D47-A215-F54BD74118FC}" type="sibTrans" cxnId="{6E799721-A1DC-9B4D-BED1-8FCB97C6CA23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8F1F04F7-B741-C643-8825-FF11187C0436}" type="parTrans" cxnId="{6E799721-A1DC-9B4D-BED1-8FCB97C6CA23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30C5EA-4D50-ED4A-B55F-7C4FAE7C974E}" type="pres">
      <dgm:prSet presAssocID="{C90AC01E-AE46-B548-8DDA-65DDD186717E}" presName="node" presStyleLbl="node1" presStyleIdx="3" presStyleCnt="4">
        <dgm:presLayoutVars>
          <dgm:bulletEnabled val="1"/>
        </dgm:presLayoutVars>
      </dgm:prSet>
      <dgm:spPr/>
    </dgm:pt>
  </dgm:ptLst>
  <dgm:cxnLst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6E799721-A1DC-9B4D-BED1-8FCB97C6CA23}" srcId="{432EF1DB-195E-4B59-880F-3A44E6E1525D}" destId="{C90AC01E-AE46-B548-8DDA-65DDD186717E}" srcOrd="3" destOrd="0" parTransId="{8F1F04F7-B741-C643-8825-FF11187C0436}" sibTransId="{537E1C2A-618D-5D47-A215-F54BD74118FC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34667E95-5D17-9F42-92D0-2105E3DD7CF4}" type="presOf" srcId="{C90AC01E-AE46-B548-8DDA-65DDD186717E}" destId="{0230C5EA-4D50-ED4A-B55F-7C4FAE7C974E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0F289395-2204-4646-AFF9-506A8491F971}" type="presParOf" srcId="{278BFCF3-C34A-4F8E-A7A4-8AA4EFB21400}" destId="{0230C5EA-4D50-ED4A-B55F-7C4FAE7C974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  <a:endParaRPr 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  <a:endParaRPr 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rgbClr val="7A4B9E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ECEE5387-B31B-4808-A120-53D8540E5AC6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90AC01E-AE46-B548-8DDA-65DDD186717E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537E1C2A-618D-5D47-A215-F54BD74118FC}" type="sibTrans" cxnId="{6E799721-A1DC-9B4D-BED1-8FCB97C6CA23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8F1F04F7-B741-C643-8825-FF11187C0436}" type="parTrans" cxnId="{6E799721-A1DC-9B4D-BED1-8FCB97C6CA23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30C5EA-4D50-ED4A-B55F-7C4FAE7C974E}" type="pres">
      <dgm:prSet presAssocID="{C90AC01E-AE46-B548-8DDA-65DDD186717E}" presName="node" presStyleLbl="node1" presStyleIdx="3" presStyleCnt="4">
        <dgm:presLayoutVars>
          <dgm:bulletEnabled val="1"/>
        </dgm:presLayoutVars>
      </dgm:prSet>
      <dgm:spPr/>
    </dgm:pt>
  </dgm:ptLst>
  <dgm:cxnLst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6E799721-A1DC-9B4D-BED1-8FCB97C6CA23}" srcId="{432EF1DB-195E-4B59-880F-3A44E6E1525D}" destId="{C90AC01E-AE46-B548-8DDA-65DDD186717E}" srcOrd="3" destOrd="0" parTransId="{8F1F04F7-B741-C643-8825-FF11187C0436}" sibTransId="{537E1C2A-618D-5D47-A215-F54BD74118FC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34667E95-5D17-9F42-92D0-2105E3DD7CF4}" type="presOf" srcId="{C90AC01E-AE46-B548-8DDA-65DDD186717E}" destId="{0230C5EA-4D50-ED4A-B55F-7C4FAE7C974E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0F289395-2204-4646-AFF9-506A8491F971}" type="presParOf" srcId="{278BFCF3-C34A-4F8E-A7A4-8AA4EFB21400}" destId="{0230C5EA-4D50-ED4A-B55F-7C4FAE7C974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  <a:endParaRPr 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>
        <a:xfrm>
          <a:off x="9059278" y="0"/>
          <a:ext cx="1616796" cy="365125"/>
        </a:xfrm>
        <a:prstGeom prst="roundRect">
          <a:avLst>
            <a:gd name="adj" fmla="val 10000"/>
          </a:avLst>
        </a:prstGeom>
      </dgm:spPr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>
        <a:xfrm>
          <a:off x="9059278" y="0"/>
          <a:ext cx="1616796" cy="365125"/>
        </a:xfrm>
        <a:prstGeom prst="roundRect">
          <a:avLst>
            <a:gd name="adj" fmla="val 10000"/>
          </a:avLst>
        </a:prstGeom>
      </dgm:spPr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rgbClr val="7A4B9E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ECEE5387-B31B-4808-A120-53D8540E5AC6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90AC01E-AE46-B548-8DDA-65DDD186717E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537E1C2A-618D-5D47-A215-F54BD74118FC}" type="sibTrans" cxnId="{6E799721-A1DC-9B4D-BED1-8FCB97C6CA23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8F1F04F7-B741-C643-8825-FF11187C0436}" type="parTrans" cxnId="{6E799721-A1DC-9B4D-BED1-8FCB97C6CA23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30C5EA-4D50-ED4A-B55F-7C4FAE7C974E}" type="pres">
      <dgm:prSet presAssocID="{C90AC01E-AE46-B548-8DDA-65DDD186717E}" presName="node" presStyleLbl="node1" presStyleIdx="3" presStyleCnt="4">
        <dgm:presLayoutVars>
          <dgm:bulletEnabled val="1"/>
        </dgm:presLayoutVars>
      </dgm:prSet>
      <dgm:spPr/>
    </dgm:pt>
  </dgm:ptLst>
  <dgm:cxnLst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6E799721-A1DC-9B4D-BED1-8FCB97C6CA23}" srcId="{432EF1DB-195E-4B59-880F-3A44E6E1525D}" destId="{C90AC01E-AE46-B548-8DDA-65DDD186717E}" srcOrd="3" destOrd="0" parTransId="{8F1F04F7-B741-C643-8825-FF11187C0436}" sibTransId="{537E1C2A-618D-5D47-A215-F54BD74118FC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34667E95-5D17-9F42-92D0-2105E3DD7CF4}" type="presOf" srcId="{C90AC01E-AE46-B548-8DDA-65DDD186717E}" destId="{0230C5EA-4D50-ED4A-B55F-7C4FAE7C974E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0F289395-2204-4646-AFF9-506A8491F971}" type="presParOf" srcId="{278BFCF3-C34A-4F8E-A7A4-8AA4EFB21400}" destId="{0230C5EA-4D50-ED4A-B55F-7C4FAE7C974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B516A08-B3FF-C646-8E59-52706B1B775B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A0DD89-F7BC-7847-A177-E90CB489B76F}">
      <dgm:prSet phldrT="[Text]"/>
      <dgm:spPr/>
      <dgm:t>
        <a:bodyPr/>
        <a:lstStyle/>
        <a:p>
          <a:r>
            <a:rPr lang="en-US" b="1" i="1" dirty="0"/>
            <a:t>LTV Model Output</a:t>
          </a:r>
        </a:p>
      </dgm:t>
    </dgm:pt>
    <dgm:pt modelId="{1F40ADB4-A55D-2F4C-B61A-108AD65AEEA0}" type="parTrans" cxnId="{10D942FD-6FAD-BD4A-86FC-D3EDA54BF3B8}">
      <dgm:prSet/>
      <dgm:spPr/>
      <dgm:t>
        <a:bodyPr/>
        <a:lstStyle/>
        <a:p>
          <a:endParaRPr lang="en-US"/>
        </a:p>
      </dgm:t>
    </dgm:pt>
    <dgm:pt modelId="{4D306DC0-96CB-884C-8000-21043755D83F}" type="sibTrans" cxnId="{10D942FD-6FAD-BD4A-86FC-D3EDA54BF3B8}">
      <dgm:prSet/>
      <dgm:spPr/>
      <dgm:t>
        <a:bodyPr/>
        <a:lstStyle/>
        <a:p>
          <a:endParaRPr lang="en-US"/>
        </a:p>
      </dgm:t>
    </dgm:pt>
    <dgm:pt modelId="{2E0C76D7-D0D9-C64E-9E40-94942A89942E}">
      <dgm:prSet phldrT="[Text]"/>
      <dgm:spPr/>
      <dgm:t>
        <a:bodyPr/>
        <a:lstStyle/>
        <a:p>
          <a:r>
            <a:rPr lang="en-US" b="1" i="1" dirty="0"/>
            <a:t>Score + Segment Tag</a:t>
          </a:r>
        </a:p>
      </dgm:t>
    </dgm:pt>
    <dgm:pt modelId="{69334977-05A0-0F42-982C-646BF238F637}" type="parTrans" cxnId="{DB504030-3365-524D-9084-8A48F9BE49C5}">
      <dgm:prSet/>
      <dgm:spPr/>
      <dgm:t>
        <a:bodyPr/>
        <a:lstStyle/>
        <a:p>
          <a:endParaRPr lang="en-US"/>
        </a:p>
      </dgm:t>
    </dgm:pt>
    <dgm:pt modelId="{E97EBD02-F1FF-2D47-9BE8-7768CC569230}" type="sibTrans" cxnId="{DB504030-3365-524D-9084-8A48F9BE49C5}">
      <dgm:prSet/>
      <dgm:spPr/>
      <dgm:t>
        <a:bodyPr/>
        <a:lstStyle/>
        <a:p>
          <a:endParaRPr lang="en-US"/>
        </a:p>
      </dgm:t>
    </dgm:pt>
    <dgm:pt modelId="{67A1C1BF-1F26-1E42-876C-54F264AD4BC2}">
      <dgm:prSet phldrT="[Text]"/>
      <dgm:spPr/>
      <dgm:t>
        <a:bodyPr/>
        <a:lstStyle/>
        <a:p>
          <a:r>
            <a:rPr lang="en-US" b="1" i="1" dirty="0"/>
            <a:t>Sync to Salesforce</a:t>
          </a:r>
        </a:p>
      </dgm:t>
    </dgm:pt>
    <dgm:pt modelId="{5E4B7DB1-ED63-204A-8299-40FFB845F824}" type="parTrans" cxnId="{2BC08A6B-D29E-F34C-976A-E890A79663D4}">
      <dgm:prSet/>
      <dgm:spPr/>
      <dgm:t>
        <a:bodyPr/>
        <a:lstStyle/>
        <a:p>
          <a:endParaRPr lang="en-US"/>
        </a:p>
      </dgm:t>
    </dgm:pt>
    <dgm:pt modelId="{1D352E3A-0594-E648-B300-71FF3842749F}" type="sibTrans" cxnId="{2BC08A6B-D29E-F34C-976A-E890A79663D4}">
      <dgm:prSet/>
      <dgm:spPr/>
      <dgm:t>
        <a:bodyPr/>
        <a:lstStyle/>
        <a:p>
          <a:endParaRPr lang="en-US"/>
        </a:p>
      </dgm:t>
    </dgm:pt>
    <dgm:pt modelId="{7EDD421E-19A1-CB4D-817F-CACB20CD8577}">
      <dgm:prSet/>
      <dgm:spPr/>
      <dgm:t>
        <a:bodyPr/>
        <a:lstStyle/>
        <a:p>
          <a:r>
            <a:rPr lang="en-US" b="1" i="1" dirty="0"/>
            <a:t>Actions in CRM</a:t>
          </a:r>
        </a:p>
      </dgm:t>
    </dgm:pt>
    <dgm:pt modelId="{8E1A0A83-E7DD-8F43-82B0-DA09880CAEA4}" type="parTrans" cxnId="{2262A0C0-5C41-B84B-895D-C21EB94801CD}">
      <dgm:prSet/>
      <dgm:spPr/>
      <dgm:t>
        <a:bodyPr/>
        <a:lstStyle/>
        <a:p>
          <a:endParaRPr lang="en-US"/>
        </a:p>
      </dgm:t>
    </dgm:pt>
    <dgm:pt modelId="{3F6D40C4-599F-CC4D-B741-42786C50C8E5}" type="sibTrans" cxnId="{2262A0C0-5C41-B84B-895D-C21EB94801CD}">
      <dgm:prSet/>
      <dgm:spPr/>
      <dgm:t>
        <a:bodyPr/>
        <a:lstStyle/>
        <a:p>
          <a:endParaRPr lang="en-US"/>
        </a:p>
      </dgm:t>
    </dgm:pt>
    <dgm:pt modelId="{93EEFF66-E8EE-254C-AAF0-49605D33BBCA}" type="pres">
      <dgm:prSet presAssocID="{9B516A08-B3FF-C646-8E59-52706B1B775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7711EC8-EF7E-864E-A6F3-06DDC9A4F8C3}" type="pres">
      <dgm:prSet presAssocID="{D3A0DD89-F7BC-7847-A177-E90CB489B76F}" presName="Accent1" presStyleCnt="0"/>
      <dgm:spPr/>
    </dgm:pt>
    <dgm:pt modelId="{961E9C03-B3CE-8045-A358-56632442361E}" type="pres">
      <dgm:prSet presAssocID="{D3A0DD89-F7BC-7847-A177-E90CB489B76F}" presName="Accent" presStyleLbl="node1" presStyleIdx="0" presStyleCnt="4"/>
      <dgm:spPr/>
    </dgm:pt>
    <dgm:pt modelId="{BEB62EED-021F-6142-B2AF-70EBFCF226DF}" type="pres">
      <dgm:prSet presAssocID="{D3A0DD89-F7BC-7847-A177-E90CB489B76F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382A2957-B79B-7246-99D9-B870369B1E09}" type="pres">
      <dgm:prSet presAssocID="{2E0C76D7-D0D9-C64E-9E40-94942A89942E}" presName="Accent2" presStyleCnt="0"/>
      <dgm:spPr/>
    </dgm:pt>
    <dgm:pt modelId="{6430CA47-5196-E14D-90CB-73F8344CADF0}" type="pres">
      <dgm:prSet presAssocID="{2E0C76D7-D0D9-C64E-9E40-94942A89942E}" presName="Accent" presStyleLbl="node1" presStyleIdx="1" presStyleCnt="4"/>
      <dgm:spPr/>
    </dgm:pt>
    <dgm:pt modelId="{F09346C8-9E1F-404D-A499-FF265F213935}" type="pres">
      <dgm:prSet presAssocID="{2E0C76D7-D0D9-C64E-9E40-94942A89942E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259A9C95-A576-3246-8D06-E5A16A10A101}" type="pres">
      <dgm:prSet presAssocID="{67A1C1BF-1F26-1E42-876C-54F264AD4BC2}" presName="Accent3" presStyleCnt="0"/>
      <dgm:spPr/>
    </dgm:pt>
    <dgm:pt modelId="{D9CF58AB-9B1D-724C-9375-460ECA52634E}" type="pres">
      <dgm:prSet presAssocID="{67A1C1BF-1F26-1E42-876C-54F264AD4BC2}" presName="Accent" presStyleLbl="node1" presStyleIdx="2" presStyleCnt="4"/>
      <dgm:spPr/>
    </dgm:pt>
    <dgm:pt modelId="{5BFDBB84-0158-EF4B-87F3-49F250ED7053}" type="pres">
      <dgm:prSet presAssocID="{67A1C1BF-1F26-1E42-876C-54F264AD4BC2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B2032BA1-4FD4-214E-8C8C-75E27210DA12}" type="pres">
      <dgm:prSet presAssocID="{7EDD421E-19A1-CB4D-817F-CACB20CD8577}" presName="Accent4" presStyleCnt="0"/>
      <dgm:spPr/>
    </dgm:pt>
    <dgm:pt modelId="{0FBFB891-C369-DC40-BEB1-1442E5203461}" type="pres">
      <dgm:prSet presAssocID="{7EDD421E-19A1-CB4D-817F-CACB20CD8577}" presName="Accent" presStyleLbl="node1" presStyleIdx="3" presStyleCnt="4"/>
      <dgm:spPr/>
    </dgm:pt>
    <dgm:pt modelId="{8DBFEE65-00E1-4845-B86D-68456038654A}" type="pres">
      <dgm:prSet presAssocID="{7EDD421E-19A1-CB4D-817F-CACB20CD8577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0127010-2AEA-F64C-9115-2B9A0C9909EF}" type="presOf" srcId="{7EDD421E-19A1-CB4D-817F-CACB20CD8577}" destId="{8DBFEE65-00E1-4845-B86D-68456038654A}" srcOrd="0" destOrd="0" presId="urn:microsoft.com/office/officeart/2009/layout/CircleArrowProcess"/>
    <dgm:cxn modelId="{F694CC1A-F2A5-734E-82D5-990AB0F95777}" type="presOf" srcId="{2E0C76D7-D0D9-C64E-9E40-94942A89942E}" destId="{F09346C8-9E1F-404D-A499-FF265F213935}" srcOrd="0" destOrd="0" presId="urn:microsoft.com/office/officeart/2009/layout/CircleArrowProcess"/>
    <dgm:cxn modelId="{DB504030-3365-524D-9084-8A48F9BE49C5}" srcId="{9B516A08-B3FF-C646-8E59-52706B1B775B}" destId="{2E0C76D7-D0D9-C64E-9E40-94942A89942E}" srcOrd="1" destOrd="0" parTransId="{69334977-05A0-0F42-982C-646BF238F637}" sibTransId="{E97EBD02-F1FF-2D47-9BE8-7768CC569230}"/>
    <dgm:cxn modelId="{88AE1336-9F75-7B4F-A94C-891DAACBF10D}" type="presOf" srcId="{67A1C1BF-1F26-1E42-876C-54F264AD4BC2}" destId="{5BFDBB84-0158-EF4B-87F3-49F250ED7053}" srcOrd="0" destOrd="0" presId="urn:microsoft.com/office/officeart/2009/layout/CircleArrowProcess"/>
    <dgm:cxn modelId="{7827AB58-6D6A-D744-92AF-BD277A22E10C}" type="presOf" srcId="{9B516A08-B3FF-C646-8E59-52706B1B775B}" destId="{93EEFF66-E8EE-254C-AAF0-49605D33BBCA}" srcOrd="0" destOrd="0" presId="urn:microsoft.com/office/officeart/2009/layout/CircleArrowProcess"/>
    <dgm:cxn modelId="{2BC08A6B-D29E-F34C-976A-E890A79663D4}" srcId="{9B516A08-B3FF-C646-8E59-52706B1B775B}" destId="{67A1C1BF-1F26-1E42-876C-54F264AD4BC2}" srcOrd="2" destOrd="0" parTransId="{5E4B7DB1-ED63-204A-8299-40FFB845F824}" sibTransId="{1D352E3A-0594-E648-B300-71FF3842749F}"/>
    <dgm:cxn modelId="{2262A0C0-5C41-B84B-895D-C21EB94801CD}" srcId="{9B516A08-B3FF-C646-8E59-52706B1B775B}" destId="{7EDD421E-19A1-CB4D-817F-CACB20CD8577}" srcOrd="3" destOrd="0" parTransId="{8E1A0A83-E7DD-8F43-82B0-DA09880CAEA4}" sibTransId="{3F6D40C4-599F-CC4D-B741-42786C50C8E5}"/>
    <dgm:cxn modelId="{8A8BB5ED-7E44-7C43-9457-B32C86364E31}" type="presOf" srcId="{D3A0DD89-F7BC-7847-A177-E90CB489B76F}" destId="{BEB62EED-021F-6142-B2AF-70EBFCF226DF}" srcOrd="0" destOrd="0" presId="urn:microsoft.com/office/officeart/2009/layout/CircleArrowProcess"/>
    <dgm:cxn modelId="{10D942FD-6FAD-BD4A-86FC-D3EDA54BF3B8}" srcId="{9B516A08-B3FF-C646-8E59-52706B1B775B}" destId="{D3A0DD89-F7BC-7847-A177-E90CB489B76F}" srcOrd="0" destOrd="0" parTransId="{1F40ADB4-A55D-2F4C-B61A-108AD65AEEA0}" sibTransId="{4D306DC0-96CB-884C-8000-21043755D83F}"/>
    <dgm:cxn modelId="{C0E5DDB8-D5DA-F641-8A16-E16A62DFA5DE}" type="presParOf" srcId="{93EEFF66-E8EE-254C-AAF0-49605D33BBCA}" destId="{D7711EC8-EF7E-864E-A6F3-06DDC9A4F8C3}" srcOrd="0" destOrd="0" presId="urn:microsoft.com/office/officeart/2009/layout/CircleArrowProcess"/>
    <dgm:cxn modelId="{64054570-C29F-6A47-A590-90EA885B9330}" type="presParOf" srcId="{D7711EC8-EF7E-864E-A6F3-06DDC9A4F8C3}" destId="{961E9C03-B3CE-8045-A358-56632442361E}" srcOrd="0" destOrd="0" presId="urn:microsoft.com/office/officeart/2009/layout/CircleArrowProcess"/>
    <dgm:cxn modelId="{31CECC7E-FCBD-C243-8204-D3EFDC35A34B}" type="presParOf" srcId="{93EEFF66-E8EE-254C-AAF0-49605D33BBCA}" destId="{BEB62EED-021F-6142-B2AF-70EBFCF226DF}" srcOrd="1" destOrd="0" presId="urn:microsoft.com/office/officeart/2009/layout/CircleArrowProcess"/>
    <dgm:cxn modelId="{6BF17485-F533-2A42-A2C2-AD1268010AFE}" type="presParOf" srcId="{93EEFF66-E8EE-254C-AAF0-49605D33BBCA}" destId="{382A2957-B79B-7246-99D9-B870369B1E09}" srcOrd="2" destOrd="0" presId="urn:microsoft.com/office/officeart/2009/layout/CircleArrowProcess"/>
    <dgm:cxn modelId="{18E927BE-3094-9F4D-9958-E3641CB6C6E2}" type="presParOf" srcId="{382A2957-B79B-7246-99D9-B870369B1E09}" destId="{6430CA47-5196-E14D-90CB-73F8344CADF0}" srcOrd="0" destOrd="0" presId="urn:microsoft.com/office/officeart/2009/layout/CircleArrowProcess"/>
    <dgm:cxn modelId="{951C46D8-5514-7B4B-8646-2329773914C8}" type="presParOf" srcId="{93EEFF66-E8EE-254C-AAF0-49605D33BBCA}" destId="{F09346C8-9E1F-404D-A499-FF265F213935}" srcOrd="3" destOrd="0" presId="urn:microsoft.com/office/officeart/2009/layout/CircleArrowProcess"/>
    <dgm:cxn modelId="{8BC519BE-B88C-674C-B20E-F8FF3A2FD402}" type="presParOf" srcId="{93EEFF66-E8EE-254C-AAF0-49605D33BBCA}" destId="{259A9C95-A576-3246-8D06-E5A16A10A101}" srcOrd="4" destOrd="0" presId="urn:microsoft.com/office/officeart/2009/layout/CircleArrowProcess"/>
    <dgm:cxn modelId="{73779BA4-6F05-8345-BB14-3CBF10CFF90E}" type="presParOf" srcId="{259A9C95-A576-3246-8D06-E5A16A10A101}" destId="{D9CF58AB-9B1D-724C-9375-460ECA52634E}" srcOrd="0" destOrd="0" presId="urn:microsoft.com/office/officeart/2009/layout/CircleArrowProcess"/>
    <dgm:cxn modelId="{6E7FF226-5B66-D846-BCB0-10811DEF9E2D}" type="presParOf" srcId="{93EEFF66-E8EE-254C-AAF0-49605D33BBCA}" destId="{5BFDBB84-0158-EF4B-87F3-49F250ED7053}" srcOrd="5" destOrd="0" presId="urn:microsoft.com/office/officeart/2009/layout/CircleArrowProcess"/>
    <dgm:cxn modelId="{FEE844DD-3CEA-0949-AC24-A2D756DD00BA}" type="presParOf" srcId="{93EEFF66-E8EE-254C-AAF0-49605D33BBCA}" destId="{B2032BA1-4FD4-214E-8C8C-75E27210DA12}" srcOrd="6" destOrd="0" presId="urn:microsoft.com/office/officeart/2009/layout/CircleArrowProcess"/>
    <dgm:cxn modelId="{E8B0BF09-7395-344D-89B1-6D17D74E345C}" type="presParOf" srcId="{B2032BA1-4FD4-214E-8C8C-75E27210DA12}" destId="{0FBFB891-C369-DC40-BEB1-1442E5203461}" srcOrd="0" destOrd="0" presId="urn:microsoft.com/office/officeart/2009/layout/CircleArrowProcess"/>
    <dgm:cxn modelId="{36FE0FA6-E495-7549-8967-6824FE0AADA3}" type="presParOf" srcId="{93EEFF66-E8EE-254C-AAF0-49605D33BBCA}" destId="{8DBFEE65-00E1-4845-B86D-68456038654A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>
        <a:xfrm>
          <a:off x="9059278" y="0"/>
          <a:ext cx="1616796" cy="365125"/>
        </a:xfrm>
        <a:prstGeom prst="roundRect">
          <a:avLst>
            <a:gd name="adj" fmla="val 10000"/>
          </a:avLst>
        </a:prstGeom>
      </dgm:spPr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2268731" y="0"/>
          <a:ext cx="1616796" cy="365125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4532247" y="0"/>
          <a:ext cx="1616796" cy="365125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>
        <a:xfrm>
          <a:off x="9059278" y="0"/>
          <a:ext cx="1616796" cy="365125"/>
        </a:xfrm>
        <a:prstGeom prst="roundRect">
          <a:avLst>
            <a:gd name="adj" fmla="val 10000"/>
          </a:avLst>
        </a:prstGeom>
      </dgm:spPr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C5481C53-599B-064C-8E56-9FD679F86213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Appendix 1.1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024CBFE1-CC8F-D147-BC77-B3D18233699A}" type="pres">
      <dgm:prSet presAssocID="{C5481C53-599B-064C-8E56-9FD679F86213}" presName="node" presStyleLbl="node1" presStyleIdx="0" presStyleCnt="1">
        <dgm:presLayoutVars>
          <dgm:bulletEnabled val="1"/>
        </dgm:presLayoutVars>
      </dgm:prSet>
      <dgm:spPr>
        <a:xfrm>
          <a:off x="9059278" y="0"/>
          <a:ext cx="1616796" cy="365125"/>
        </a:xfrm>
        <a:prstGeom prst="roundRect">
          <a:avLst>
            <a:gd name="adj" fmla="val 10000"/>
          </a:avLst>
        </a:prstGeom>
      </dgm:spPr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6D72726-E070-4444-A872-5BA51D766ECF}" srcId="{432EF1DB-195E-4B59-880F-3A44E6E1525D}" destId="{C5481C53-599B-064C-8E56-9FD679F86213}" srcOrd="0" destOrd="0" parTransId="{D384CE90-D590-6A4D-BA51-60775C584683}" sibTransId="{2ABAC8F8-7C29-674D-8E4F-925A1C34E6D4}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DF20D97A-EEED-9047-9ED1-346D1C5D4CFE}" type="presParOf" srcId="{278BFCF3-C34A-4F8E-A7A4-8AA4EFB21400}" destId="{024CBFE1-CC8F-D147-BC77-B3D18233699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C5481C53-599B-064C-8E56-9FD679F86213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Appendix 1.2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024CBFE1-CC8F-D147-BC77-B3D18233699A}" type="pres">
      <dgm:prSet presAssocID="{C5481C53-599B-064C-8E56-9FD679F86213}" presName="node" presStyleLbl="node1" presStyleIdx="0" presStyleCnt="1">
        <dgm:presLayoutVars>
          <dgm:bulletEnabled val="1"/>
        </dgm:presLayoutVars>
      </dgm:prSet>
      <dgm:spPr>
        <a:xfrm>
          <a:off x="9059278" y="0"/>
          <a:ext cx="1616796" cy="365125"/>
        </a:xfrm>
        <a:prstGeom prst="roundRect">
          <a:avLst>
            <a:gd name="adj" fmla="val 10000"/>
          </a:avLst>
        </a:prstGeom>
      </dgm:spPr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6D72726-E070-4444-A872-5BA51D766ECF}" srcId="{432EF1DB-195E-4B59-880F-3A44E6E1525D}" destId="{C5481C53-599B-064C-8E56-9FD679F86213}" srcOrd="0" destOrd="0" parTransId="{D384CE90-D590-6A4D-BA51-60775C584683}" sibTransId="{2ABAC8F8-7C29-674D-8E4F-925A1C34E6D4}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DF20D97A-EEED-9047-9ED1-346D1C5D4CFE}" type="presParOf" srcId="{278BFCF3-C34A-4F8E-A7A4-8AA4EFB21400}" destId="{024CBFE1-CC8F-D147-BC77-B3D18233699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C5481C53-599B-064C-8E56-9FD679F86213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Appendix 2.1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024CBFE1-CC8F-D147-BC77-B3D18233699A}" type="pres">
      <dgm:prSet presAssocID="{C5481C53-599B-064C-8E56-9FD679F86213}" presName="node" presStyleLbl="node1" presStyleIdx="0" presStyleCnt="1">
        <dgm:presLayoutVars>
          <dgm:bulletEnabled val="1"/>
        </dgm:presLayoutVars>
      </dgm:prSet>
      <dgm:spPr>
        <a:xfrm>
          <a:off x="9059278" y="0"/>
          <a:ext cx="1616796" cy="365125"/>
        </a:xfrm>
        <a:prstGeom prst="roundRect">
          <a:avLst>
            <a:gd name="adj" fmla="val 10000"/>
          </a:avLst>
        </a:prstGeom>
      </dgm:spPr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6D72726-E070-4444-A872-5BA51D766ECF}" srcId="{432EF1DB-195E-4B59-880F-3A44E6E1525D}" destId="{C5481C53-599B-064C-8E56-9FD679F86213}" srcOrd="0" destOrd="0" parTransId="{D384CE90-D590-6A4D-BA51-60775C584683}" sibTransId="{2ABAC8F8-7C29-674D-8E4F-925A1C34E6D4}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DF20D97A-EEED-9047-9ED1-346D1C5D4CFE}" type="presParOf" srcId="{278BFCF3-C34A-4F8E-A7A4-8AA4EFB21400}" destId="{024CBFE1-CC8F-D147-BC77-B3D18233699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C5481C53-599B-064C-8E56-9FD679F86213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Appendix 2.2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024CBFE1-CC8F-D147-BC77-B3D18233699A}" type="pres">
      <dgm:prSet presAssocID="{C5481C53-599B-064C-8E56-9FD679F86213}" presName="node" presStyleLbl="node1" presStyleIdx="0" presStyleCnt="1">
        <dgm:presLayoutVars>
          <dgm:bulletEnabled val="1"/>
        </dgm:presLayoutVars>
      </dgm:prSet>
      <dgm:spPr>
        <a:xfrm>
          <a:off x="9059278" y="0"/>
          <a:ext cx="1616796" cy="365125"/>
        </a:xfrm>
        <a:prstGeom prst="roundRect">
          <a:avLst>
            <a:gd name="adj" fmla="val 10000"/>
          </a:avLst>
        </a:prstGeom>
      </dgm:spPr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6D72726-E070-4444-A872-5BA51D766ECF}" srcId="{432EF1DB-195E-4B59-880F-3A44E6E1525D}" destId="{C5481C53-599B-064C-8E56-9FD679F86213}" srcOrd="0" destOrd="0" parTransId="{D384CE90-D590-6A4D-BA51-60775C584683}" sibTransId="{2ABAC8F8-7C29-674D-8E4F-925A1C34E6D4}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DF20D97A-EEED-9047-9ED1-346D1C5D4CFE}" type="presParOf" srcId="{278BFCF3-C34A-4F8E-A7A4-8AA4EFB21400}" destId="{024CBFE1-CC8F-D147-BC77-B3D18233699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FA5C2A-7DAD-5E4D-A8D0-AA8D5CD080B6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20002DD4-EF89-0542-B279-D5AF08F15D75}">
      <dgm:prSet phldrT="[Text]"/>
      <dgm:spPr/>
      <dgm:t>
        <a:bodyPr/>
        <a:lstStyle/>
        <a:p>
          <a:r>
            <a:rPr lang="en-US" b="1" i="1" dirty="0">
              <a:solidFill>
                <a:srgbClr val="323E48"/>
              </a:solidFill>
              <a:latin typeface="Sofia Pro Medium" pitchFamily="2" charset="77"/>
            </a:rPr>
            <a:t>Behavioral Signals</a:t>
          </a:r>
          <a:endParaRPr lang="en-US" b="1" i="1" dirty="0"/>
        </a:p>
      </dgm:t>
    </dgm:pt>
    <dgm:pt modelId="{BDB7EC5E-BEE0-3748-A24D-E6A345141373}" type="parTrans" cxnId="{06BA8958-99C1-9E4B-93FD-ED46A2C12C54}">
      <dgm:prSet/>
      <dgm:spPr/>
      <dgm:t>
        <a:bodyPr/>
        <a:lstStyle/>
        <a:p>
          <a:endParaRPr lang="en-US"/>
        </a:p>
      </dgm:t>
    </dgm:pt>
    <dgm:pt modelId="{D10DCCFA-5520-BC4F-B6C7-05B1E7B4308E}" type="sibTrans" cxnId="{06BA8958-99C1-9E4B-93FD-ED46A2C12C54}">
      <dgm:prSet/>
      <dgm:spPr/>
      <dgm:t>
        <a:bodyPr/>
        <a:lstStyle/>
        <a:p>
          <a:endParaRPr lang="en-US"/>
        </a:p>
      </dgm:t>
    </dgm:pt>
    <dgm:pt modelId="{74C9F3AC-66D4-D041-8E18-43CD4FB8F579}">
      <dgm:prSet phldrT="[Text]"/>
      <dgm:spPr/>
      <dgm:t>
        <a:bodyPr/>
        <a:lstStyle/>
        <a:p>
          <a:r>
            <a:rPr lang="en-US" b="1" i="1" dirty="0">
              <a:solidFill>
                <a:srgbClr val="323E48"/>
              </a:solidFill>
              <a:latin typeface="Sofia Pro Medium" pitchFamily="2" charset="77"/>
            </a:rPr>
            <a:t>Predicted Lifespan </a:t>
          </a:r>
          <a:endParaRPr lang="en-US" b="1" i="1" dirty="0"/>
        </a:p>
      </dgm:t>
    </dgm:pt>
    <dgm:pt modelId="{620FA6C2-395F-FB4C-A953-DF1B7F90560D}" type="sibTrans" cxnId="{17DA7E09-EBE0-E541-98AB-6B52F4EB7440}">
      <dgm:prSet/>
      <dgm:spPr/>
      <dgm:t>
        <a:bodyPr/>
        <a:lstStyle/>
        <a:p>
          <a:endParaRPr lang="en-US"/>
        </a:p>
      </dgm:t>
    </dgm:pt>
    <dgm:pt modelId="{11D43405-C0C3-314C-AFF1-00EF83A70222}" type="parTrans" cxnId="{17DA7E09-EBE0-E541-98AB-6B52F4EB7440}">
      <dgm:prSet/>
      <dgm:spPr/>
      <dgm:t>
        <a:bodyPr/>
        <a:lstStyle/>
        <a:p>
          <a:endParaRPr lang="en-US"/>
        </a:p>
      </dgm:t>
    </dgm:pt>
    <dgm:pt modelId="{A7EE8463-23C4-9441-8E9F-04927261D524}">
      <dgm:prSet phldrT="[Text]"/>
      <dgm:spPr/>
      <dgm:t>
        <a:bodyPr/>
        <a:lstStyle/>
        <a:p>
          <a:r>
            <a:rPr lang="en-US" b="1" i="1" dirty="0">
              <a:solidFill>
                <a:srgbClr val="323E48"/>
              </a:solidFill>
              <a:latin typeface="Sofia Pro Medium" pitchFamily="2" charset="77"/>
            </a:rPr>
            <a:t>Retention Rate</a:t>
          </a:r>
          <a:endParaRPr lang="en-US" b="1" i="1" dirty="0"/>
        </a:p>
      </dgm:t>
    </dgm:pt>
    <dgm:pt modelId="{18C75D22-0E67-874E-BC1F-F27D4C216A4F}" type="sibTrans" cxnId="{148AC3EA-3A0B-4441-87B2-46BDE7D202CE}">
      <dgm:prSet/>
      <dgm:spPr/>
      <dgm:t>
        <a:bodyPr/>
        <a:lstStyle/>
        <a:p>
          <a:endParaRPr lang="en-US"/>
        </a:p>
      </dgm:t>
    </dgm:pt>
    <dgm:pt modelId="{AF61B8A4-98F4-C948-9698-27DF40AA9A53}" type="parTrans" cxnId="{148AC3EA-3A0B-4441-87B2-46BDE7D202CE}">
      <dgm:prSet/>
      <dgm:spPr/>
      <dgm:t>
        <a:bodyPr/>
        <a:lstStyle/>
        <a:p>
          <a:endParaRPr lang="en-US"/>
        </a:p>
      </dgm:t>
    </dgm:pt>
    <dgm:pt modelId="{B10C8576-352E-3040-8A65-9034CB0C2733}">
      <dgm:prSet/>
      <dgm:spPr/>
      <dgm:t>
        <a:bodyPr/>
        <a:lstStyle/>
        <a:p>
          <a:r>
            <a:rPr lang="en-US" b="1" i="1" dirty="0">
              <a:solidFill>
                <a:srgbClr val="323E48"/>
              </a:solidFill>
              <a:latin typeface="Sofia Pro Medium" pitchFamily="2" charset="77"/>
            </a:rPr>
            <a:t>Clustering</a:t>
          </a:r>
          <a:endParaRPr lang="en-US" b="1" i="1" dirty="0"/>
        </a:p>
      </dgm:t>
    </dgm:pt>
    <dgm:pt modelId="{134E6EEB-B73F-8D44-90BB-9BE5095D0FAD}" type="sibTrans" cxnId="{46D7CB15-B594-8242-9DDE-9BD7EA66EE62}">
      <dgm:prSet/>
      <dgm:spPr/>
      <dgm:t>
        <a:bodyPr/>
        <a:lstStyle/>
        <a:p>
          <a:endParaRPr lang="en-US"/>
        </a:p>
      </dgm:t>
    </dgm:pt>
    <dgm:pt modelId="{0C6C576E-9C7A-3B4E-ABCD-027D756FCD80}" type="parTrans" cxnId="{46D7CB15-B594-8242-9DDE-9BD7EA66EE62}">
      <dgm:prSet/>
      <dgm:spPr/>
      <dgm:t>
        <a:bodyPr/>
        <a:lstStyle/>
        <a:p>
          <a:endParaRPr lang="en-US"/>
        </a:p>
      </dgm:t>
    </dgm:pt>
    <dgm:pt modelId="{4B4C4DAA-9B67-1A40-917A-6C6282378B64}">
      <dgm:prSet/>
      <dgm:spPr/>
      <dgm:t>
        <a:bodyPr/>
        <a:lstStyle/>
        <a:p>
          <a:r>
            <a:rPr lang="en-US" b="1" i="1" dirty="0">
              <a:solidFill>
                <a:srgbClr val="323E48"/>
              </a:solidFill>
              <a:latin typeface="Sofia Pro Medium" pitchFamily="2" charset="77"/>
            </a:rPr>
            <a:t>Growth Rate</a:t>
          </a:r>
          <a:endParaRPr lang="en-US" b="1" i="1" dirty="0"/>
        </a:p>
      </dgm:t>
    </dgm:pt>
    <dgm:pt modelId="{28D16278-C1CE-AA44-9EF4-C0B1F372B30B}" type="sibTrans" cxnId="{ABD2AB33-F026-D841-B677-FC96E4A355FE}">
      <dgm:prSet/>
      <dgm:spPr/>
      <dgm:t>
        <a:bodyPr/>
        <a:lstStyle/>
        <a:p>
          <a:endParaRPr lang="en-US"/>
        </a:p>
      </dgm:t>
    </dgm:pt>
    <dgm:pt modelId="{3B32FA58-89B9-A142-9983-B0E3C5257F8B}" type="parTrans" cxnId="{ABD2AB33-F026-D841-B677-FC96E4A355FE}">
      <dgm:prSet/>
      <dgm:spPr/>
      <dgm:t>
        <a:bodyPr/>
        <a:lstStyle/>
        <a:p>
          <a:endParaRPr lang="en-US"/>
        </a:p>
      </dgm:t>
    </dgm:pt>
    <dgm:pt modelId="{776B75B0-0B6F-D146-AB04-8AC85C8F992D}" type="pres">
      <dgm:prSet presAssocID="{7AFA5C2A-7DAD-5E4D-A8D0-AA8D5CD080B6}" presName="arrowDiagram" presStyleCnt="0">
        <dgm:presLayoutVars>
          <dgm:chMax val="5"/>
          <dgm:dir/>
          <dgm:resizeHandles val="exact"/>
        </dgm:presLayoutVars>
      </dgm:prSet>
      <dgm:spPr/>
    </dgm:pt>
    <dgm:pt modelId="{89B3A25A-8D74-564C-BAF1-6CE1E16C644E}" type="pres">
      <dgm:prSet presAssocID="{7AFA5C2A-7DAD-5E4D-A8D0-AA8D5CD080B6}" presName="arrow" presStyleLbl="bgShp" presStyleIdx="0" presStyleCnt="1"/>
      <dgm:spPr/>
    </dgm:pt>
    <dgm:pt modelId="{924DA3CA-E412-BE49-A9A5-85C2317AE4F4}" type="pres">
      <dgm:prSet presAssocID="{7AFA5C2A-7DAD-5E4D-A8D0-AA8D5CD080B6}" presName="arrowDiagram5" presStyleCnt="0"/>
      <dgm:spPr/>
    </dgm:pt>
    <dgm:pt modelId="{82E7D7A3-043F-1945-AA46-9460A98EDCFF}" type="pres">
      <dgm:prSet presAssocID="{20002DD4-EF89-0542-B279-D5AF08F15D75}" presName="bullet5a" presStyleLbl="node1" presStyleIdx="0" presStyleCnt="5"/>
      <dgm:spPr/>
    </dgm:pt>
    <dgm:pt modelId="{14A4B657-EF8A-9B40-948E-D1F2898CB510}" type="pres">
      <dgm:prSet presAssocID="{20002DD4-EF89-0542-B279-D5AF08F15D75}" presName="textBox5a" presStyleLbl="revTx" presStyleIdx="0" presStyleCnt="5" custScaleX="105605">
        <dgm:presLayoutVars>
          <dgm:bulletEnabled val="1"/>
        </dgm:presLayoutVars>
      </dgm:prSet>
      <dgm:spPr/>
    </dgm:pt>
    <dgm:pt modelId="{01B310E9-82A1-2943-851B-26C95412689C}" type="pres">
      <dgm:prSet presAssocID="{74C9F3AC-66D4-D041-8E18-43CD4FB8F579}" presName="bullet5b" presStyleLbl="node1" presStyleIdx="1" presStyleCnt="5"/>
      <dgm:spPr/>
    </dgm:pt>
    <dgm:pt modelId="{2D98D65F-053C-E649-BF32-A4D0CF4FF212}" type="pres">
      <dgm:prSet presAssocID="{74C9F3AC-66D4-D041-8E18-43CD4FB8F579}" presName="textBox5b" presStyleLbl="revTx" presStyleIdx="1" presStyleCnt="5">
        <dgm:presLayoutVars>
          <dgm:bulletEnabled val="1"/>
        </dgm:presLayoutVars>
      </dgm:prSet>
      <dgm:spPr/>
    </dgm:pt>
    <dgm:pt modelId="{D904F619-7DD0-F247-8524-B9765B759851}" type="pres">
      <dgm:prSet presAssocID="{A7EE8463-23C4-9441-8E9F-04927261D524}" presName="bullet5c" presStyleLbl="node1" presStyleIdx="2" presStyleCnt="5"/>
      <dgm:spPr/>
    </dgm:pt>
    <dgm:pt modelId="{D697708E-F5E3-0846-B6C0-7BCDD4DDCA97}" type="pres">
      <dgm:prSet presAssocID="{A7EE8463-23C4-9441-8E9F-04927261D524}" presName="textBox5c" presStyleLbl="revTx" presStyleIdx="2" presStyleCnt="5">
        <dgm:presLayoutVars>
          <dgm:bulletEnabled val="1"/>
        </dgm:presLayoutVars>
      </dgm:prSet>
      <dgm:spPr/>
    </dgm:pt>
    <dgm:pt modelId="{6A744B25-812A-054F-A837-4BEAB659A4C6}" type="pres">
      <dgm:prSet presAssocID="{B10C8576-352E-3040-8A65-9034CB0C2733}" presName="bullet5d" presStyleLbl="node1" presStyleIdx="3" presStyleCnt="5"/>
      <dgm:spPr/>
    </dgm:pt>
    <dgm:pt modelId="{F4150707-4050-C943-BBCF-8EA45F77ACA5}" type="pres">
      <dgm:prSet presAssocID="{B10C8576-352E-3040-8A65-9034CB0C2733}" presName="textBox5d" presStyleLbl="revTx" presStyleIdx="3" presStyleCnt="5">
        <dgm:presLayoutVars>
          <dgm:bulletEnabled val="1"/>
        </dgm:presLayoutVars>
      </dgm:prSet>
      <dgm:spPr/>
    </dgm:pt>
    <dgm:pt modelId="{7C54CE39-C152-5E40-A851-CD4700959F39}" type="pres">
      <dgm:prSet presAssocID="{4B4C4DAA-9B67-1A40-917A-6C6282378B64}" presName="bullet5e" presStyleLbl="node1" presStyleIdx="4" presStyleCnt="5"/>
      <dgm:spPr/>
    </dgm:pt>
    <dgm:pt modelId="{50962FCA-BC18-D64B-A886-590A207F3CED}" type="pres">
      <dgm:prSet presAssocID="{4B4C4DAA-9B67-1A40-917A-6C6282378B64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17DA7E09-EBE0-E541-98AB-6B52F4EB7440}" srcId="{7AFA5C2A-7DAD-5E4D-A8D0-AA8D5CD080B6}" destId="{74C9F3AC-66D4-D041-8E18-43CD4FB8F579}" srcOrd="1" destOrd="0" parTransId="{11D43405-C0C3-314C-AFF1-00EF83A70222}" sibTransId="{620FA6C2-395F-FB4C-A953-DF1B7F90560D}"/>
    <dgm:cxn modelId="{46D7CB15-B594-8242-9DDE-9BD7EA66EE62}" srcId="{7AFA5C2A-7DAD-5E4D-A8D0-AA8D5CD080B6}" destId="{B10C8576-352E-3040-8A65-9034CB0C2733}" srcOrd="3" destOrd="0" parTransId="{0C6C576E-9C7A-3B4E-ABCD-027D756FCD80}" sibTransId="{134E6EEB-B73F-8D44-90BB-9BE5095D0FAD}"/>
    <dgm:cxn modelId="{423D6A2B-D551-054B-9D0D-FB5034C5C1D5}" type="presOf" srcId="{B10C8576-352E-3040-8A65-9034CB0C2733}" destId="{F4150707-4050-C943-BBCF-8EA45F77ACA5}" srcOrd="0" destOrd="0" presId="urn:microsoft.com/office/officeart/2005/8/layout/arrow2"/>
    <dgm:cxn modelId="{ABD2AB33-F026-D841-B677-FC96E4A355FE}" srcId="{7AFA5C2A-7DAD-5E4D-A8D0-AA8D5CD080B6}" destId="{4B4C4DAA-9B67-1A40-917A-6C6282378B64}" srcOrd="4" destOrd="0" parTransId="{3B32FA58-89B9-A142-9983-B0E3C5257F8B}" sibTransId="{28D16278-C1CE-AA44-9EF4-C0B1F372B30B}"/>
    <dgm:cxn modelId="{06BA8958-99C1-9E4B-93FD-ED46A2C12C54}" srcId="{7AFA5C2A-7DAD-5E4D-A8D0-AA8D5CD080B6}" destId="{20002DD4-EF89-0542-B279-D5AF08F15D75}" srcOrd="0" destOrd="0" parTransId="{BDB7EC5E-BEE0-3748-A24D-E6A345141373}" sibTransId="{D10DCCFA-5520-BC4F-B6C7-05B1E7B4308E}"/>
    <dgm:cxn modelId="{FA75246B-9327-9947-83E7-3B87E4B0E1BA}" type="presOf" srcId="{74C9F3AC-66D4-D041-8E18-43CD4FB8F579}" destId="{2D98D65F-053C-E649-BF32-A4D0CF4FF212}" srcOrd="0" destOrd="0" presId="urn:microsoft.com/office/officeart/2005/8/layout/arrow2"/>
    <dgm:cxn modelId="{66B9E8D3-076A-3746-B696-9ECFD6E20320}" type="presOf" srcId="{20002DD4-EF89-0542-B279-D5AF08F15D75}" destId="{14A4B657-EF8A-9B40-948E-D1F2898CB510}" srcOrd="0" destOrd="0" presId="urn:microsoft.com/office/officeart/2005/8/layout/arrow2"/>
    <dgm:cxn modelId="{9B50A6DE-D8F2-9644-B8A2-E327FA9D9806}" type="presOf" srcId="{A7EE8463-23C4-9441-8E9F-04927261D524}" destId="{D697708E-F5E3-0846-B6C0-7BCDD4DDCA97}" srcOrd="0" destOrd="0" presId="urn:microsoft.com/office/officeart/2005/8/layout/arrow2"/>
    <dgm:cxn modelId="{148AC3EA-3A0B-4441-87B2-46BDE7D202CE}" srcId="{7AFA5C2A-7DAD-5E4D-A8D0-AA8D5CD080B6}" destId="{A7EE8463-23C4-9441-8E9F-04927261D524}" srcOrd="2" destOrd="0" parTransId="{AF61B8A4-98F4-C948-9698-27DF40AA9A53}" sibTransId="{18C75D22-0E67-874E-BC1F-F27D4C216A4F}"/>
    <dgm:cxn modelId="{DF7530F4-079A-5541-8736-1881CE4508EA}" type="presOf" srcId="{7AFA5C2A-7DAD-5E4D-A8D0-AA8D5CD080B6}" destId="{776B75B0-0B6F-D146-AB04-8AC85C8F992D}" srcOrd="0" destOrd="0" presId="urn:microsoft.com/office/officeart/2005/8/layout/arrow2"/>
    <dgm:cxn modelId="{8F2A93F6-ED51-0042-94C7-2BAFB1CE05E6}" type="presOf" srcId="{4B4C4DAA-9B67-1A40-917A-6C6282378B64}" destId="{50962FCA-BC18-D64B-A886-590A207F3CED}" srcOrd="0" destOrd="0" presId="urn:microsoft.com/office/officeart/2005/8/layout/arrow2"/>
    <dgm:cxn modelId="{6FC2510B-8242-174E-B866-8F1276017794}" type="presParOf" srcId="{776B75B0-0B6F-D146-AB04-8AC85C8F992D}" destId="{89B3A25A-8D74-564C-BAF1-6CE1E16C644E}" srcOrd="0" destOrd="0" presId="urn:microsoft.com/office/officeart/2005/8/layout/arrow2"/>
    <dgm:cxn modelId="{A13DFB53-EBA6-0D44-A63F-7E49374D2DAB}" type="presParOf" srcId="{776B75B0-0B6F-D146-AB04-8AC85C8F992D}" destId="{924DA3CA-E412-BE49-A9A5-85C2317AE4F4}" srcOrd="1" destOrd="0" presId="urn:microsoft.com/office/officeart/2005/8/layout/arrow2"/>
    <dgm:cxn modelId="{74BD94A4-8CD4-2B48-A252-739F6954397F}" type="presParOf" srcId="{924DA3CA-E412-BE49-A9A5-85C2317AE4F4}" destId="{82E7D7A3-043F-1945-AA46-9460A98EDCFF}" srcOrd="0" destOrd="0" presId="urn:microsoft.com/office/officeart/2005/8/layout/arrow2"/>
    <dgm:cxn modelId="{CAA550C0-B0B7-DB4A-A365-CA3DF5110562}" type="presParOf" srcId="{924DA3CA-E412-BE49-A9A5-85C2317AE4F4}" destId="{14A4B657-EF8A-9B40-948E-D1F2898CB510}" srcOrd="1" destOrd="0" presId="urn:microsoft.com/office/officeart/2005/8/layout/arrow2"/>
    <dgm:cxn modelId="{2A957DDB-5856-A14B-B9BB-ADA56B3A99F8}" type="presParOf" srcId="{924DA3CA-E412-BE49-A9A5-85C2317AE4F4}" destId="{01B310E9-82A1-2943-851B-26C95412689C}" srcOrd="2" destOrd="0" presId="urn:microsoft.com/office/officeart/2005/8/layout/arrow2"/>
    <dgm:cxn modelId="{1891727F-5982-BA46-96F1-C3D85B5B11C7}" type="presParOf" srcId="{924DA3CA-E412-BE49-A9A5-85C2317AE4F4}" destId="{2D98D65F-053C-E649-BF32-A4D0CF4FF212}" srcOrd="3" destOrd="0" presId="urn:microsoft.com/office/officeart/2005/8/layout/arrow2"/>
    <dgm:cxn modelId="{C886A17B-06B3-5242-ADC3-3F70FF8F2BDD}" type="presParOf" srcId="{924DA3CA-E412-BE49-A9A5-85C2317AE4F4}" destId="{D904F619-7DD0-F247-8524-B9765B759851}" srcOrd="4" destOrd="0" presId="urn:microsoft.com/office/officeart/2005/8/layout/arrow2"/>
    <dgm:cxn modelId="{7F3DFB0D-6604-FD40-9010-48471B357ACF}" type="presParOf" srcId="{924DA3CA-E412-BE49-A9A5-85C2317AE4F4}" destId="{D697708E-F5E3-0846-B6C0-7BCDD4DDCA97}" srcOrd="5" destOrd="0" presId="urn:microsoft.com/office/officeart/2005/8/layout/arrow2"/>
    <dgm:cxn modelId="{3DF29D78-E4D0-E945-9BC3-53FB9EF1DF3F}" type="presParOf" srcId="{924DA3CA-E412-BE49-A9A5-85C2317AE4F4}" destId="{6A744B25-812A-054F-A837-4BEAB659A4C6}" srcOrd="6" destOrd="0" presId="urn:microsoft.com/office/officeart/2005/8/layout/arrow2"/>
    <dgm:cxn modelId="{B7F81519-E99B-7449-A229-AB0261F5F219}" type="presParOf" srcId="{924DA3CA-E412-BE49-A9A5-85C2317AE4F4}" destId="{F4150707-4050-C943-BBCF-8EA45F77ACA5}" srcOrd="7" destOrd="0" presId="urn:microsoft.com/office/officeart/2005/8/layout/arrow2"/>
    <dgm:cxn modelId="{121C95F2-37B4-3042-A899-02113C6F1481}" type="presParOf" srcId="{924DA3CA-E412-BE49-A9A5-85C2317AE4F4}" destId="{7C54CE39-C152-5E40-A851-CD4700959F39}" srcOrd="8" destOrd="0" presId="urn:microsoft.com/office/officeart/2005/8/layout/arrow2"/>
    <dgm:cxn modelId="{C418394B-0719-CF42-9269-1D1661ECB20F}" type="presParOf" srcId="{924DA3CA-E412-BE49-A9A5-85C2317AE4F4}" destId="{50962FCA-BC18-D64B-A886-590A207F3CED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B4539D-493D-8641-BD70-6C184B05B437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2D26F8-3EF7-1C4A-BD0B-C3E7C15E1912}">
      <dgm:prSet phldrT="[Text]"/>
      <dgm:spPr/>
      <dgm:t>
        <a:bodyPr/>
        <a:lstStyle/>
        <a:p>
          <a:r>
            <a:rPr lang="en-US" b="1" dirty="0">
              <a:solidFill>
                <a:schemeClr val="accent1"/>
              </a:solidFill>
            </a:rPr>
            <a:t>Profile</a:t>
          </a:r>
        </a:p>
      </dgm:t>
    </dgm:pt>
    <dgm:pt modelId="{DE72132A-638B-7546-87E3-0198683D758D}" type="parTrans" cxnId="{55BA453D-D22C-A64A-BF1B-1D99D5BE4FBB}">
      <dgm:prSet/>
      <dgm:spPr/>
      <dgm:t>
        <a:bodyPr/>
        <a:lstStyle/>
        <a:p>
          <a:endParaRPr lang="en-US"/>
        </a:p>
      </dgm:t>
    </dgm:pt>
    <dgm:pt modelId="{7484938D-4366-8848-A8C9-FEAFAE4E3F84}" type="sibTrans" cxnId="{55BA453D-D22C-A64A-BF1B-1D99D5BE4FBB}">
      <dgm:prSet/>
      <dgm:spPr/>
      <dgm:t>
        <a:bodyPr/>
        <a:lstStyle/>
        <a:p>
          <a:endParaRPr lang="en-US"/>
        </a:p>
      </dgm:t>
    </dgm:pt>
    <dgm:pt modelId="{F3E55D92-5737-6744-8F8F-95FAC1F4CB06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040092D6-63DB-D14E-AB53-93AF8DDB2BAE}" type="parTrans" cxnId="{00A5C7BB-1A43-1B42-86DF-0A771E6188C8}">
      <dgm:prSet/>
      <dgm:spPr/>
      <dgm:t>
        <a:bodyPr/>
        <a:lstStyle/>
        <a:p>
          <a:endParaRPr lang="en-US"/>
        </a:p>
      </dgm:t>
    </dgm:pt>
    <dgm:pt modelId="{C2D31D73-5B3E-E446-9E32-768BE2003616}" type="sibTrans" cxnId="{00A5C7BB-1A43-1B42-86DF-0A771E6188C8}">
      <dgm:prSet/>
      <dgm:spPr/>
      <dgm:t>
        <a:bodyPr/>
        <a:lstStyle/>
        <a:p>
          <a:endParaRPr lang="en-US"/>
        </a:p>
      </dgm:t>
    </dgm:pt>
    <dgm:pt modelId="{DF9D997A-64A4-B945-BC2E-9B7B7A4DF2A2}">
      <dgm:prSet phldrT="[Text]"/>
      <dgm:spPr/>
      <dgm:t>
        <a:bodyPr/>
        <a:lstStyle/>
        <a:p>
          <a:r>
            <a:rPr lang="en-US" dirty="0"/>
            <a:t>Headcount</a:t>
          </a:r>
        </a:p>
      </dgm:t>
    </dgm:pt>
    <dgm:pt modelId="{D3836E8C-85C5-B84B-A262-78E057DD3BF7}" type="parTrans" cxnId="{751EF4B0-D0C8-664B-87DA-EC7FD6DF409F}">
      <dgm:prSet/>
      <dgm:spPr/>
      <dgm:t>
        <a:bodyPr/>
        <a:lstStyle/>
        <a:p>
          <a:endParaRPr lang="en-US"/>
        </a:p>
      </dgm:t>
    </dgm:pt>
    <dgm:pt modelId="{EC246ACD-2F60-E248-A5FF-62D2E3D90A52}" type="sibTrans" cxnId="{751EF4B0-D0C8-664B-87DA-EC7FD6DF409F}">
      <dgm:prSet/>
      <dgm:spPr/>
      <dgm:t>
        <a:bodyPr/>
        <a:lstStyle/>
        <a:p>
          <a:endParaRPr lang="en-US"/>
        </a:p>
      </dgm:t>
    </dgm:pt>
    <dgm:pt modelId="{AD168C3D-039C-E441-A72B-95634CA53252}">
      <dgm:prSet phldrT="[Text]"/>
      <dgm:spPr/>
      <dgm:t>
        <a:bodyPr/>
        <a:lstStyle/>
        <a:p>
          <a:r>
            <a:rPr lang="en-US" b="1" dirty="0">
              <a:solidFill>
                <a:schemeClr val="accent1"/>
              </a:solidFill>
            </a:rPr>
            <a:t>Behavior</a:t>
          </a:r>
        </a:p>
      </dgm:t>
    </dgm:pt>
    <dgm:pt modelId="{0ECB07C0-3079-3543-B587-BA1A262247C5}" type="parTrans" cxnId="{C2E9AA41-8134-E043-A783-D47D63AE9A8C}">
      <dgm:prSet/>
      <dgm:spPr/>
      <dgm:t>
        <a:bodyPr/>
        <a:lstStyle/>
        <a:p>
          <a:endParaRPr lang="en-US"/>
        </a:p>
      </dgm:t>
    </dgm:pt>
    <dgm:pt modelId="{9ABA0EC1-3D89-1045-B6AB-A5E8EDC40B24}" type="sibTrans" cxnId="{C2E9AA41-8134-E043-A783-D47D63AE9A8C}">
      <dgm:prSet/>
      <dgm:spPr/>
      <dgm:t>
        <a:bodyPr/>
        <a:lstStyle/>
        <a:p>
          <a:endParaRPr lang="en-US"/>
        </a:p>
      </dgm:t>
    </dgm:pt>
    <dgm:pt modelId="{06C67FB9-C92A-F348-B596-BD77F50DD6C1}">
      <dgm:prSet phldrT="[Text]"/>
      <dgm:spPr/>
      <dgm:t>
        <a:bodyPr/>
        <a:lstStyle/>
        <a:p>
          <a:r>
            <a:rPr lang="en-US" dirty="0"/>
            <a:t>Health</a:t>
          </a:r>
        </a:p>
      </dgm:t>
    </dgm:pt>
    <dgm:pt modelId="{E3BC1601-5AC7-4345-B57D-CC4F8DF73160}" type="parTrans" cxnId="{D0C71C29-0852-074C-811E-6729AF1192B1}">
      <dgm:prSet/>
      <dgm:spPr/>
      <dgm:t>
        <a:bodyPr/>
        <a:lstStyle/>
        <a:p>
          <a:endParaRPr lang="en-US"/>
        </a:p>
      </dgm:t>
    </dgm:pt>
    <dgm:pt modelId="{0A2E143E-BFBC-FE48-886D-1EC042146CF7}" type="sibTrans" cxnId="{D0C71C29-0852-074C-811E-6729AF1192B1}">
      <dgm:prSet/>
      <dgm:spPr/>
      <dgm:t>
        <a:bodyPr/>
        <a:lstStyle/>
        <a:p>
          <a:endParaRPr lang="en-US"/>
        </a:p>
      </dgm:t>
    </dgm:pt>
    <dgm:pt modelId="{BCE23440-5F6E-3644-90CF-D171D6D7A577}">
      <dgm:prSet phldrT="[Text]"/>
      <dgm:spPr/>
      <dgm:t>
        <a:bodyPr/>
        <a:lstStyle/>
        <a:p>
          <a:r>
            <a:rPr lang="en-US" dirty="0"/>
            <a:t>Subscription</a:t>
          </a:r>
        </a:p>
      </dgm:t>
    </dgm:pt>
    <dgm:pt modelId="{907B8B1C-FF89-0C40-8340-151DCC9B6D6E}" type="parTrans" cxnId="{FCF97932-6320-524D-B10E-5C68A6C1C0F2}">
      <dgm:prSet/>
      <dgm:spPr/>
      <dgm:t>
        <a:bodyPr/>
        <a:lstStyle/>
        <a:p>
          <a:endParaRPr lang="en-US"/>
        </a:p>
      </dgm:t>
    </dgm:pt>
    <dgm:pt modelId="{36DDA163-7DB8-804B-9089-4558A5F6C824}" type="sibTrans" cxnId="{FCF97932-6320-524D-B10E-5C68A6C1C0F2}">
      <dgm:prSet/>
      <dgm:spPr/>
      <dgm:t>
        <a:bodyPr/>
        <a:lstStyle/>
        <a:p>
          <a:endParaRPr lang="en-US"/>
        </a:p>
      </dgm:t>
    </dgm:pt>
    <dgm:pt modelId="{005FC8DE-DCF5-2F4D-B432-18DB5F36E6F4}">
      <dgm:prSet phldrT="[Text]"/>
      <dgm:spPr/>
      <dgm:t>
        <a:bodyPr/>
        <a:lstStyle/>
        <a:p>
          <a:r>
            <a:rPr lang="en-US" dirty="0"/>
            <a:t>Cross-sell</a:t>
          </a:r>
        </a:p>
      </dgm:t>
    </dgm:pt>
    <dgm:pt modelId="{C41C83C8-C2FF-B741-AF8E-551C80F3B047}" type="parTrans" cxnId="{275CC3F9-DCE0-A244-9991-A17BE52747E2}">
      <dgm:prSet/>
      <dgm:spPr/>
      <dgm:t>
        <a:bodyPr/>
        <a:lstStyle/>
        <a:p>
          <a:endParaRPr lang="en-US"/>
        </a:p>
      </dgm:t>
    </dgm:pt>
    <dgm:pt modelId="{88966CF5-E35C-E846-BB74-1994B428B6D8}" type="sibTrans" cxnId="{275CC3F9-DCE0-A244-9991-A17BE52747E2}">
      <dgm:prSet/>
      <dgm:spPr/>
      <dgm:t>
        <a:bodyPr/>
        <a:lstStyle/>
        <a:p>
          <a:endParaRPr lang="en-US"/>
        </a:p>
      </dgm:t>
    </dgm:pt>
    <dgm:pt modelId="{35206EE1-34FF-104C-B487-88E2E7FAA608}" type="pres">
      <dgm:prSet presAssocID="{F2B4539D-493D-8641-BD70-6C184B05B437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89A75E0A-C32F-534C-8A4E-0CDA7E0E15B2}" type="pres">
      <dgm:prSet presAssocID="{F2B4539D-493D-8641-BD70-6C184B05B437}" presName="dummyMaxCanvas" presStyleCnt="0"/>
      <dgm:spPr/>
    </dgm:pt>
    <dgm:pt modelId="{E06F1103-7763-8D43-B91B-60D93C1D9D63}" type="pres">
      <dgm:prSet presAssocID="{F2B4539D-493D-8641-BD70-6C184B05B437}" presName="parentComposite" presStyleCnt="0"/>
      <dgm:spPr/>
    </dgm:pt>
    <dgm:pt modelId="{E748D0FC-7472-A048-9A74-3ED8B854186A}" type="pres">
      <dgm:prSet presAssocID="{F2B4539D-493D-8641-BD70-6C184B05B437}" presName="parent1" presStyleLbl="alignAccFollowNode1" presStyleIdx="0" presStyleCnt="4">
        <dgm:presLayoutVars>
          <dgm:chMax val="4"/>
        </dgm:presLayoutVars>
      </dgm:prSet>
      <dgm:spPr/>
    </dgm:pt>
    <dgm:pt modelId="{F0C3143C-8FE0-DA45-82C5-9B44698F93C1}" type="pres">
      <dgm:prSet presAssocID="{F2B4539D-493D-8641-BD70-6C184B05B437}" presName="parent2" presStyleLbl="alignAccFollowNode1" presStyleIdx="1" presStyleCnt="4">
        <dgm:presLayoutVars>
          <dgm:chMax val="4"/>
        </dgm:presLayoutVars>
      </dgm:prSet>
      <dgm:spPr/>
    </dgm:pt>
    <dgm:pt modelId="{8222FEE1-D43C-0E49-A3D7-05C9C501A6FE}" type="pres">
      <dgm:prSet presAssocID="{F2B4539D-493D-8641-BD70-6C184B05B437}" presName="childrenComposite" presStyleCnt="0"/>
      <dgm:spPr/>
    </dgm:pt>
    <dgm:pt modelId="{E5610CC3-09B6-7040-9C5B-0091897137A1}" type="pres">
      <dgm:prSet presAssocID="{F2B4539D-493D-8641-BD70-6C184B05B437}" presName="dummyMaxCanvas_ChildArea" presStyleCnt="0"/>
      <dgm:spPr/>
    </dgm:pt>
    <dgm:pt modelId="{1960EAEA-6110-5F4D-BB47-7DEA54D83FE5}" type="pres">
      <dgm:prSet presAssocID="{F2B4539D-493D-8641-BD70-6C184B05B437}" presName="fulcrum" presStyleLbl="alignAccFollowNode1" presStyleIdx="2" presStyleCnt="4"/>
      <dgm:spPr/>
    </dgm:pt>
    <dgm:pt modelId="{891C4D99-9AF5-E144-92A3-4C74AEBD369B}" type="pres">
      <dgm:prSet presAssocID="{F2B4539D-493D-8641-BD70-6C184B05B437}" presName="balance_23" presStyleLbl="alignAccFollowNode1" presStyleIdx="3" presStyleCnt="4">
        <dgm:presLayoutVars>
          <dgm:bulletEnabled val="1"/>
        </dgm:presLayoutVars>
      </dgm:prSet>
      <dgm:spPr/>
    </dgm:pt>
    <dgm:pt modelId="{54F88BE4-1B33-6149-97C3-2188FF1CFCC0}" type="pres">
      <dgm:prSet presAssocID="{F2B4539D-493D-8641-BD70-6C184B05B437}" presName="right_23_1" presStyleLbl="node1" presStyleIdx="0" presStyleCnt="5">
        <dgm:presLayoutVars>
          <dgm:bulletEnabled val="1"/>
        </dgm:presLayoutVars>
      </dgm:prSet>
      <dgm:spPr/>
    </dgm:pt>
    <dgm:pt modelId="{FB2B7123-A867-5E49-B9D6-E56DEE9896B0}" type="pres">
      <dgm:prSet presAssocID="{F2B4539D-493D-8641-BD70-6C184B05B437}" presName="right_23_2" presStyleLbl="node1" presStyleIdx="1" presStyleCnt="5">
        <dgm:presLayoutVars>
          <dgm:bulletEnabled val="1"/>
        </dgm:presLayoutVars>
      </dgm:prSet>
      <dgm:spPr/>
    </dgm:pt>
    <dgm:pt modelId="{5953606E-CC72-6B46-B22E-93A495106454}" type="pres">
      <dgm:prSet presAssocID="{F2B4539D-493D-8641-BD70-6C184B05B437}" presName="right_23_3" presStyleLbl="node1" presStyleIdx="2" presStyleCnt="5">
        <dgm:presLayoutVars>
          <dgm:bulletEnabled val="1"/>
        </dgm:presLayoutVars>
      </dgm:prSet>
      <dgm:spPr/>
    </dgm:pt>
    <dgm:pt modelId="{ABEB1067-79AC-314B-87AB-D2EFA61BE8EA}" type="pres">
      <dgm:prSet presAssocID="{F2B4539D-493D-8641-BD70-6C184B05B437}" presName="left_23_1" presStyleLbl="node1" presStyleIdx="3" presStyleCnt="5">
        <dgm:presLayoutVars>
          <dgm:bulletEnabled val="1"/>
        </dgm:presLayoutVars>
      </dgm:prSet>
      <dgm:spPr/>
    </dgm:pt>
    <dgm:pt modelId="{F75018FF-AC27-5D4A-8886-A28EADE9BE92}" type="pres">
      <dgm:prSet presAssocID="{F2B4539D-493D-8641-BD70-6C184B05B437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A5EECD03-7B26-5041-9D33-063C8E7B90B7}" type="presOf" srcId="{BCE23440-5F6E-3644-90CF-D171D6D7A577}" destId="{FB2B7123-A867-5E49-B9D6-E56DEE9896B0}" srcOrd="0" destOrd="0" presId="urn:microsoft.com/office/officeart/2005/8/layout/balance1"/>
    <dgm:cxn modelId="{5D52C923-A29D-8948-A2CB-68DE0A7C4B14}" type="presOf" srcId="{06C67FB9-C92A-F348-B596-BD77F50DD6C1}" destId="{54F88BE4-1B33-6149-97C3-2188FF1CFCC0}" srcOrd="0" destOrd="0" presId="urn:microsoft.com/office/officeart/2005/8/layout/balance1"/>
    <dgm:cxn modelId="{D0C71C29-0852-074C-811E-6729AF1192B1}" srcId="{AD168C3D-039C-E441-A72B-95634CA53252}" destId="{06C67FB9-C92A-F348-B596-BD77F50DD6C1}" srcOrd="0" destOrd="0" parTransId="{E3BC1601-5AC7-4345-B57D-CC4F8DF73160}" sibTransId="{0A2E143E-BFBC-FE48-886D-1EC042146CF7}"/>
    <dgm:cxn modelId="{FCF97932-6320-524D-B10E-5C68A6C1C0F2}" srcId="{AD168C3D-039C-E441-A72B-95634CA53252}" destId="{BCE23440-5F6E-3644-90CF-D171D6D7A577}" srcOrd="1" destOrd="0" parTransId="{907B8B1C-FF89-0C40-8340-151DCC9B6D6E}" sibTransId="{36DDA163-7DB8-804B-9089-4558A5F6C824}"/>
    <dgm:cxn modelId="{A22BAA3A-0F0C-564A-ACC8-36F5ACE6EA55}" type="presOf" srcId="{F3E55D92-5737-6744-8F8F-95FAC1F4CB06}" destId="{ABEB1067-79AC-314B-87AB-D2EFA61BE8EA}" srcOrd="0" destOrd="0" presId="urn:microsoft.com/office/officeart/2005/8/layout/balance1"/>
    <dgm:cxn modelId="{55BA453D-D22C-A64A-BF1B-1D99D5BE4FBB}" srcId="{F2B4539D-493D-8641-BD70-6C184B05B437}" destId="{D62D26F8-3EF7-1C4A-BD0B-C3E7C15E1912}" srcOrd="0" destOrd="0" parTransId="{DE72132A-638B-7546-87E3-0198683D758D}" sibTransId="{7484938D-4366-8848-A8C9-FEAFAE4E3F84}"/>
    <dgm:cxn modelId="{C2E9AA41-8134-E043-A783-D47D63AE9A8C}" srcId="{F2B4539D-493D-8641-BD70-6C184B05B437}" destId="{AD168C3D-039C-E441-A72B-95634CA53252}" srcOrd="1" destOrd="0" parTransId="{0ECB07C0-3079-3543-B587-BA1A262247C5}" sibTransId="{9ABA0EC1-3D89-1045-B6AB-A5E8EDC40B24}"/>
    <dgm:cxn modelId="{6C7F5D7E-5DB0-A442-B184-730CE2ABF669}" type="presOf" srcId="{D62D26F8-3EF7-1C4A-BD0B-C3E7C15E1912}" destId="{E748D0FC-7472-A048-9A74-3ED8B854186A}" srcOrd="0" destOrd="0" presId="urn:microsoft.com/office/officeart/2005/8/layout/balance1"/>
    <dgm:cxn modelId="{78AADFA6-502E-B148-AD30-BB348D7AE0E6}" type="presOf" srcId="{DF9D997A-64A4-B945-BC2E-9B7B7A4DF2A2}" destId="{F75018FF-AC27-5D4A-8886-A28EADE9BE92}" srcOrd="0" destOrd="0" presId="urn:microsoft.com/office/officeart/2005/8/layout/balance1"/>
    <dgm:cxn modelId="{751EF4B0-D0C8-664B-87DA-EC7FD6DF409F}" srcId="{D62D26F8-3EF7-1C4A-BD0B-C3E7C15E1912}" destId="{DF9D997A-64A4-B945-BC2E-9B7B7A4DF2A2}" srcOrd="1" destOrd="0" parTransId="{D3836E8C-85C5-B84B-A262-78E057DD3BF7}" sibTransId="{EC246ACD-2F60-E248-A5FF-62D2E3D90A52}"/>
    <dgm:cxn modelId="{C40847B6-027A-7442-BF28-3356F3A459AB}" type="presOf" srcId="{F2B4539D-493D-8641-BD70-6C184B05B437}" destId="{35206EE1-34FF-104C-B487-88E2E7FAA608}" srcOrd="0" destOrd="0" presId="urn:microsoft.com/office/officeart/2005/8/layout/balance1"/>
    <dgm:cxn modelId="{00A5C7BB-1A43-1B42-86DF-0A771E6188C8}" srcId="{D62D26F8-3EF7-1C4A-BD0B-C3E7C15E1912}" destId="{F3E55D92-5737-6744-8F8F-95FAC1F4CB06}" srcOrd="0" destOrd="0" parTransId="{040092D6-63DB-D14E-AB53-93AF8DDB2BAE}" sibTransId="{C2D31D73-5B3E-E446-9E32-768BE2003616}"/>
    <dgm:cxn modelId="{FAB71CD0-5BF7-4F4D-9618-E4650E6F4A6F}" type="presOf" srcId="{005FC8DE-DCF5-2F4D-B432-18DB5F36E6F4}" destId="{5953606E-CC72-6B46-B22E-93A495106454}" srcOrd="0" destOrd="0" presId="urn:microsoft.com/office/officeart/2005/8/layout/balance1"/>
    <dgm:cxn modelId="{325C59D1-4E1A-964C-8999-2E85E16012E2}" type="presOf" srcId="{AD168C3D-039C-E441-A72B-95634CA53252}" destId="{F0C3143C-8FE0-DA45-82C5-9B44698F93C1}" srcOrd="0" destOrd="0" presId="urn:microsoft.com/office/officeart/2005/8/layout/balance1"/>
    <dgm:cxn modelId="{275CC3F9-DCE0-A244-9991-A17BE52747E2}" srcId="{AD168C3D-039C-E441-A72B-95634CA53252}" destId="{005FC8DE-DCF5-2F4D-B432-18DB5F36E6F4}" srcOrd="2" destOrd="0" parTransId="{C41C83C8-C2FF-B741-AF8E-551C80F3B047}" sibTransId="{88966CF5-E35C-E846-BB74-1994B428B6D8}"/>
    <dgm:cxn modelId="{C059FD1D-9331-D449-B9B3-7C76593C25CF}" type="presParOf" srcId="{35206EE1-34FF-104C-B487-88E2E7FAA608}" destId="{89A75E0A-C32F-534C-8A4E-0CDA7E0E15B2}" srcOrd="0" destOrd="0" presId="urn:microsoft.com/office/officeart/2005/8/layout/balance1"/>
    <dgm:cxn modelId="{1ADE3F7D-A41E-DD43-9CA8-8AFDC89F35F0}" type="presParOf" srcId="{35206EE1-34FF-104C-B487-88E2E7FAA608}" destId="{E06F1103-7763-8D43-B91B-60D93C1D9D63}" srcOrd="1" destOrd="0" presId="urn:microsoft.com/office/officeart/2005/8/layout/balance1"/>
    <dgm:cxn modelId="{0DD75C26-8372-A94A-9418-50CE8DB5AF6C}" type="presParOf" srcId="{E06F1103-7763-8D43-B91B-60D93C1D9D63}" destId="{E748D0FC-7472-A048-9A74-3ED8B854186A}" srcOrd="0" destOrd="0" presId="urn:microsoft.com/office/officeart/2005/8/layout/balance1"/>
    <dgm:cxn modelId="{3DB9A257-2C43-D94D-BE4C-E049B42C380B}" type="presParOf" srcId="{E06F1103-7763-8D43-B91B-60D93C1D9D63}" destId="{F0C3143C-8FE0-DA45-82C5-9B44698F93C1}" srcOrd="1" destOrd="0" presId="urn:microsoft.com/office/officeart/2005/8/layout/balance1"/>
    <dgm:cxn modelId="{FC2C3E6C-3373-9741-BC8E-D937AA1FE82C}" type="presParOf" srcId="{35206EE1-34FF-104C-B487-88E2E7FAA608}" destId="{8222FEE1-D43C-0E49-A3D7-05C9C501A6FE}" srcOrd="2" destOrd="0" presId="urn:microsoft.com/office/officeart/2005/8/layout/balance1"/>
    <dgm:cxn modelId="{625B36F1-CB73-0B44-96D8-29C503F269C4}" type="presParOf" srcId="{8222FEE1-D43C-0E49-A3D7-05C9C501A6FE}" destId="{E5610CC3-09B6-7040-9C5B-0091897137A1}" srcOrd="0" destOrd="0" presId="urn:microsoft.com/office/officeart/2005/8/layout/balance1"/>
    <dgm:cxn modelId="{BB40F4A4-5DCB-4946-88D7-83EF760B6797}" type="presParOf" srcId="{8222FEE1-D43C-0E49-A3D7-05C9C501A6FE}" destId="{1960EAEA-6110-5F4D-BB47-7DEA54D83FE5}" srcOrd="1" destOrd="0" presId="urn:microsoft.com/office/officeart/2005/8/layout/balance1"/>
    <dgm:cxn modelId="{E62C3CE8-9694-F744-B8C0-798C1CCD33A9}" type="presParOf" srcId="{8222FEE1-D43C-0E49-A3D7-05C9C501A6FE}" destId="{891C4D99-9AF5-E144-92A3-4C74AEBD369B}" srcOrd="2" destOrd="0" presId="urn:microsoft.com/office/officeart/2005/8/layout/balance1"/>
    <dgm:cxn modelId="{0DF892C3-3E5F-E442-A21D-42494DF86362}" type="presParOf" srcId="{8222FEE1-D43C-0E49-A3D7-05C9C501A6FE}" destId="{54F88BE4-1B33-6149-97C3-2188FF1CFCC0}" srcOrd="3" destOrd="0" presId="urn:microsoft.com/office/officeart/2005/8/layout/balance1"/>
    <dgm:cxn modelId="{85D016A5-F2C8-0341-BB6B-ECC07BD0DDEA}" type="presParOf" srcId="{8222FEE1-D43C-0E49-A3D7-05C9C501A6FE}" destId="{FB2B7123-A867-5E49-B9D6-E56DEE9896B0}" srcOrd="4" destOrd="0" presId="urn:microsoft.com/office/officeart/2005/8/layout/balance1"/>
    <dgm:cxn modelId="{169B54F2-EB61-3746-B2F2-AFE991A82F13}" type="presParOf" srcId="{8222FEE1-D43C-0E49-A3D7-05C9C501A6FE}" destId="{5953606E-CC72-6B46-B22E-93A495106454}" srcOrd="5" destOrd="0" presId="urn:microsoft.com/office/officeart/2005/8/layout/balance1"/>
    <dgm:cxn modelId="{8ABF664B-1B40-C84A-B466-399326B6E7DE}" type="presParOf" srcId="{8222FEE1-D43C-0E49-A3D7-05C9C501A6FE}" destId="{ABEB1067-79AC-314B-87AB-D2EFA61BE8EA}" srcOrd="6" destOrd="0" presId="urn:microsoft.com/office/officeart/2005/8/layout/balance1"/>
    <dgm:cxn modelId="{117DCAFC-DB9C-AD49-9091-19815EE676D1}" type="presParOf" srcId="{8222FEE1-D43C-0E49-A3D7-05C9C501A6FE}" destId="{F75018FF-AC27-5D4A-8886-A28EADE9BE92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2EF1DB-195E-4B59-880F-3A44E6E1525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FEBE5918-BF46-473A-BA8D-DB347ABACB9D}">
      <dgm:prSet phldrT="[Text]" custT="1"/>
      <dgm:spPr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gm:t>
    </dgm:pt>
    <dgm:pt modelId="{52A3AF9A-1728-4DC5-8A46-8CE449ADBDF6}" type="parTrans" cxnId="{18AC7DD2-18A4-4ECE-A513-61A78320640E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0F2755E2-9A04-40D1-8316-258AD2819C48}" type="sibTrans" cxnId="{18AC7DD2-18A4-4ECE-A513-61A78320640E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80DD130E-FEE3-4832-ACD1-E9DF37790AB5}">
      <dgm:prSet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C8DFBE9B-65FB-4A26-B1E0-FCF72CE13A6E}" type="parTrans" cxnId="{AB8933EF-974A-4FD9-B696-BEACBDA78DF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6F1FD5BE-64A4-43A9-9B58-AD76E334114F}" type="sibTrans" cxnId="{AB8933EF-974A-4FD9-B696-BEACBDA78DF7}">
      <dgm:prSet custT="1"/>
      <dgm:spPr>
        <a:solidFill>
          <a:srgbClr val="323D48">
            <a:lumMod val="20000"/>
            <a:lumOff val="8000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gm:t>
    </dgm:pt>
    <dgm:pt modelId="{ECEE5387-B31B-4808-A120-53D8540E5AC6}">
      <dgm:prSet custT="1"/>
      <dgm:spPr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gm:t>
    </dgm:pt>
    <dgm:pt modelId="{F2280D52-2843-4F21-8707-8C2811695CFD}" type="parTrans" cxnId="{23749F40-F627-4469-8147-26C41B966667}">
      <dgm:prSet/>
      <dgm:spPr/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5AEF4068-B0C5-4D6D-8720-E443C5F2DA15}" type="sibTrans" cxnId="{23749F40-F627-4469-8147-26C41B966667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100" b="1">
            <a:latin typeface="微软雅黑 (Headings)"/>
            <a:ea typeface="+mj-ea"/>
          </a:endParaRPr>
        </a:p>
      </dgm:t>
    </dgm:pt>
    <dgm:pt modelId="{C5481C53-599B-064C-8E56-9FD679F86213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gm:t>
    </dgm:pt>
    <dgm:pt modelId="{D384CE90-D590-6A4D-BA51-60775C584683}" type="parTrans" cxnId="{16D72726-E070-4444-A872-5BA51D766ECF}">
      <dgm:prSet/>
      <dgm:spPr/>
      <dgm:t>
        <a:bodyPr/>
        <a:lstStyle/>
        <a:p>
          <a:endParaRPr lang="en-US"/>
        </a:p>
      </dgm:t>
    </dgm:pt>
    <dgm:pt modelId="{2ABAC8F8-7C29-674D-8E4F-925A1C34E6D4}" type="sibTrans" cxnId="{16D72726-E070-4444-A872-5BA51D766ECF}">
      <dgm:prSet/>
      <dgm:spPr/>
      <dgm:t>
        <a:bodyPr/>
        <a:lstStyle/>
        <a:p>
          <a:endParaRPr lang="en-US"/>
        </a:p>
      </dgm:t>
    </dgm:pt>
    <dgm:pt modelId="{278BFCF3-C34A-4F8E-A7A4-8AA4EFB21400}" type="pres">
      <dgm:prSet presAssocID="{432EF1DB-195E-4B59-880F-3A44E6E1525D}" presName="Name0" presStyleCnt="0">
        <dgm:presLayoutVars>
          <dgm:dir/>
          <dgm:resizeHandles val="exact"/>
        </dgm:presLayoutVars>
      </dgm:prSet>
      <dgm:spPr/>
    </dgm:pt>
    <dgm:pt modelId="{83E120B9-CE24-40DE-9C65-DEC957339127}" type="pres">
      <dgm:prSet presAssocID="{FEBE5918-BF46-473A-BA8D-DB347ABACB9D}" presName="node" presStyleLbl="node1" presStyleIdx="0" presStyleCnt="4">
        <dgm:presLayoutVars>
          <dgm:bulletEnabled val="1"/>
        </dgm:presLayoutVars>
      </dgm:prSet>
      <dgm:spPr>
        <a:xfrm>
          <a:off x="5047" y="0"/>
          <a:ext cx="969537" cy="449457"/>
        </a:xfrm>
        <a:prstGeom prst="roundRect">
          <a:avLst>
            <a:gd name="adj" fmla="val 10000"/>
          </a:avLst>
        </a:prstGeom>
      </dgm:spPr>
    </dgm:pt>
    <dgm:pt modelId="{A15C8457-03B6-4A21-9AC1-AB7A721FAE8F}" type="pres">
      <dgm:prSet presAssocID="{0F2755E2-9A04-40D1-8316-258AD2819C48}" presName="sibTrans" presStyleLbl="sibTrans2D1" presStyleIdx="0" presStyleCnt="3"/>
      <dgm:spPr>
        <a:prstGeom prst="rightArrow">
          <a:avLst/>
        </a:prstGeom>
      </dgm:spPr>
    </dgm:pt>
    <dgm:pt modelId="{47196647-AB81-49D8-8F11-C2CA2CB85479}" type="pres">
      <dgm:prSet presAssocID="{0F2755E2-9A04-40D1-8316-258AD2819C48}" presName="connectorText" presStyleLbl="sibTrans2D1" presStyleIdx="0" presStyleCnt="3"/>
      <dgm:spPr/>
    </dgm:pt>
    <dgm:pt modelId="{EC9349A9-D96D-4C06-8D84-18DA9E06FA73}" type="pres">
      <dgm:prSet presAssocID="{ECEE5387-B31B-4808-A120-53D8540E5AC6}" presName="node" presStyleLbl="node1" presStyleIdx="1" presStyleCnt="4">
        <dgm:presLayoutVars>
          <dgm:bulletEnabled val="1"/>
        </dgm:presLayoutVars>
      </dgm:prSet>
      <dgm:spPr>
        <a:xfrm>
          <a:off x="1842889" y="0"/>
          <a:ext cx="1313323" cy="456637"/>
        </a:xfrm>
        <a:prstGeom prst="roundRect">
          <a:avLst>
            <a:gd name="adj" fmla="val 10000"/>
          </a:avLst>
        </a:prstGeom>
      </dgm:spPr>
    </dgm:pt>
    <dgm:pt modelId="{0B17C82D-454E-4F10-A4E7-D5E4654BCEAE}" type="pres">
      <dgm:prSet presAssocID="{5AEF4068-B0C5-4D6D-8720-E443C5F2DA15}" presName="sibTrans" presStyleLbl="sibTrans2D1" presStyleIdx="1" presStyleCnt="3"/>
      <dgm:spPr>
        <a:prstGeom prst="rightArrow">
          <a:avLst/>
        </a:prstGeom>
      </dgm:spPr>
    </dgm:pt>
    <dgm:pt modelId="{4CC23E59-71EF-4E03-9D8E-18C80A41243A}" type="pres">
      <dgm:prSet presAssocID="{5AEF4068-B0C5-4D6D-8720-E443C5F2DA15}" presName="connectorText" presStyleLbl="sibTrans2D1" presStyleIdx="1" presStyleCnt="3"/>
      <dgm:spPr/>
    </dgm:pt>
    <dgm:pt modelId="{2A1DA48D-2618-4A0F-9F38-B080CAAFD2BD}" type="pres">
      <dgm:prSet presAssocID="{80DD130E-FEE3-4832-ACD1-E9DF37790AB5}" presName="node" presStyleLbl="node1" presStyleIdx="2" presStyleCnt="4">
        <dgm:presLayoutVars>
          <dgm:bulletEnabled val="1"/>
        </dgm:presLayoutVars>
      </dgm:prSet>
      <dgm:spPr>
        <a:xfrm>
          <a:off x="3681542" y="0"/>
          <a:ext cx="1313323" cy="456637"/>
        </a:xfrm>
        <a:prstGeom prst="roundRect">
          <a:avLst>
            <a:gd name="adj" fmla="val 10000"/>
          </a:avLst>
        </a:prstGeom>
      </dgm:spPr>
    </dgm:pt>
    <dgm:pt modelId="{D0915FB1-C8F7-274E-881A-E9E876BD4B31}" type="pres">
      <dgm:prSet presAssocID="{6F1FD5BE-64A4-43A9-9B58-AD76E334114F}" presName="sibTrans" presStyleLbl="sibTrans2D1" presStyleIdx="2" presStyleCnt="3"/>
      <dgm:spPr>
        <a:xfrm>
          <a:off x="5126198" y="65466"/>
          <a:ext cx="278424" cy="325704"/>
        </a:xfrm>
        <a:prstGeom prst="rightArrow">
          <a:avLst/>
        </a:prstGeom>
      </dgm:spPr>
    </dgm:pt>
    <dgm:pt modelId="{9B7B8E8E-34C9-E14A-B998-6B3F8437D2BE}" type="pres">
      <dgm:prSet presAssocID="{6F1FD5BE-64A4-43A9-9B58-AD76E334114F}" presName="connectorText" presStyleLbl="sibTrans2D1" presStyleIdx="2" presStyleCnt="3"/>
      <dgm:spPr/>
    </dgm:pt>
    <dgm:pt modelId="{024CBFE1-CC8F-D147-BC77-B3D18233699A}" type="pres">
      <dgm:prSet presAssocID="{C5481C53-599B-064C-8E56-9FD679F86213}" presName="node" presStyleLbl="node1" presStyleIdx="3" presStyleCnt="4">
        <dgm:presLayoutVars>
          <dgm:bulletEnabled val="1"/>
        </dgm:presLayoutVars>
      </dgm:prSet>
      <dgm:spPr/>
    </dgm:pt>
  </dgm:ptLst>
  <dgm:cxnLst>
    <dgm:cxn modelId="{ED213E08-A338-214B-93D3-A9308854913B}" type="presOf" srcId="{C5481C53-599B-064C-8E56-9FD679F86213}" destId="{024CBFE1-CC8F-D147-BC77-B3D18233699A}" srcOrd="0" destOrd="0" presId="urn:microsoft.com/office/officeart/2005/8/layout/process1"/>
    <dgm:cxn modelId="{1C5CAC09-DE75-5042-9004-B236EB29B473}" type="presOf" srcId="{6F1FD5BE-64A4-43A9-9B58-AD76E334114F}" destId="{9B7B8E8E-34C9-E14A-B998-6B3F8437D2BE}" srcOrd="1" destOrd="0" presId="urn:microsoft.com/office/officeart/2005/8/layout/process1"/>
    <dgm:cxn modelId="{16D72726-E070-4444-A872-5BA51D766ECF}" srcId="{432EF1DB-195E-4B59-880F-3A44E6E1525D}" destId="{C5481C53-599B-064C-8E56-9FD679F86213}" srcOrd="3" destOrd="0" parTransId="{D384CE90-D590-6A4D-BA51-60775C584683}" sibTransId="{2ABAC8F8-7C29-674D-8E4F-925A1C34E6D4}"/>
    <dgm:cxn modelId="{23749F40-F627-4469-8147-26C41B966667}" srcId="{432EF1DB-195E-4B59-880F-3A44E6E1525D}" destId="{ECEE5387-B31B-4808-A120-53D8540E5AC6}" srcOrd="1" destOrd="0" parTransId="{F2280D52-2843-4F21-8707-8C2811695CFD}" sibTransId="{5AEF4068-B0C5-4D6D-8720-E443C5F2DA15}"/>
    <dgm:cxn modelId="{82702B49-E0D3-47A9-A5A6-78C9BAE6756E}" type="presOf" srcId="{5AEF4068-B0C5-4D6D-8720-E443C5F2DA15}" destId="{0B17C82D-454E-4F10-A4E7-D5E4654BCEAE}" srcOrd="0" destOrd="0" presId="urn:microsoft.com/office/officeart/2005/8/layout/process1"/>
    <dgm:cxn modelId="{22915468-0CE8-4C6E-8251-C3F7D10C7696}" type="presOf" srcId="{5AEF4068-B0C5-4D6D-8720-E443C5F2DA15}" destId="{4CC23E59-71EF-4E03-9D8E-18C80A41243A}" srcOrd="1" destOrd="0" presId="urn:microsoft.com/office/officeart/2005/8/layout/process1"/>
    <dgm:cxn modelId="{55925B85-2C01-F748-9E8D-1A3C1DA34C9E}" type="presOf" srcId="{6F1FD5BE-64A4-43A9-9B58-AD76E334114F}" destId="{D0915FB1-C8F7-274E-881A-E9E876BD4B31}" srcOrd="0" destOrd="0" presId="urn:microsoft.com/office/officeart/2005/8/layout/process1"/>
    <dgm:cxn modelId="{2DA84C9D-3692-4BC9-90D8-BB25A217DF02}" type="presOf" srcId="{0F2755E2-9A04-40D1-8316-258AD2819C48}" destId="{A15C8457-03B6-4A21-9AC1-AB7A721FAE8F}" srcOrd="0" destOrd="0" presId="urn:microsoft.com/office/officeart/2005/8/layout/process1"/>
    <dgm:cxn modelId="{030715B1-9E15-4BEE-87B8-A5DCD3101E94}" type="presOf" srcId="{FEBE5918-BF46-473A-BA8D-DB347ABACB9D}" destId="{83E120B9-CE24-40DE-9C65-DEC957339127}" srcOrd="0" destOrd="0" presId="urn:microsoft.com/office/officeart/2005/8/layout/process1"/>
    <dgm:cxn modelId="{21893BC5-F478-4E85-A981-BA99CC0409A0}" type="presOf" srcId="{0F2755E2-9A04-40D1-8316-258AD2819C48}" destId="{47196647-AB81-49D8-8F11-C2CA2CB85479}" srcOrd="1" destOrd="0" presId="urn:microsoft.com/office/officeart/2005/8/layout/process1"/>
    <dgm:cxn modelId="{18AC7DD2-18A4-4ECE-A513-61A78320640E}" srcId="{432EF1DB-195E-4B59-880F-3A44E6E1525D}" destId="{FEBE5918-BF46-473A-BA8D-DB347ABACB9D}" srcOrd="0" destOrd="0" parTransId="{52A3AF9A-1728-4DC5-8A46-8CE449ADBDF6}" sibTransId="{0F2755E2-9A04-40D1-8316-258AD2819C48}"/>
    <dgm:cxn modelId="{147C2CD3-61F4-4214-99FD-7162987A9DB8}" type="presOf" srcId="{80DD130E-FEE3-4832-ACD1-E9DF37790AB5}" destId="{2A1DA48D-2618-4A0F-9F38-B080CAAFD2BD}" srcOrd="0" destOrd="0" presId="urn:microsoft.com/office/officeart/2005/8/layout/process1"/>
    <dgm:cxn modelId="{BFEB5EE4-B4B4-44C4-B02C-77FBF6E4537F}" type="presOf" srcId="{432EF1DB-195E-4B59-880F-3A44E6E1525D}" destId="{278BFCF3-C34A-4F8E-A7A4-8AA4EFB21400}" srcOrd="0" destOrd="0" presId="urn:microsoft.com/office/officeart/2005/8/layout/process1"/>
    <dgm:cxn modelId="{AB8933EF-974A-4FD9-B696-BEACBDA78DF7}" srcId="{432EF1DB-195E-4B59-880F-3A44E6E1525D}" destId="{80DD130E-FEE3-4832-ACD1-E9DF37790AB5}" srcOrd="2" destOrd="0" parTransId="{C8DFBE9B-65FB-4A26-B1E0-FCF72CE13A6E}" sibTransId="{6F1FD5BE-64A4-43A9-9B58-AD76E334114F}"/>
    <dgm:cxn modelId="{0F3168F6-6DEE-4E32-9238-BECD1E17C781}" type="presOf" srcId="{ECEE5387-B31B-4808-A120-53D8540E5AC6}" destId="{EC9349A9-D96D-4C06-8D84-18DA9E06FA73}" srcOrd="0" destOrd="0" presId="urn:microsoft.com/office/officeart/2005/8/layout/process1"/>
    <dgm:cxn modelId="{6A0FF896-C107-4853-8AF8-A754974C96F0}" type="presParOf" srcId="{278BFCF3-C34A-4F8E-A7A4-8AA4EFB21400}" destId="{83E120B9-CE24-40DE-9C65-DEC957339127}" srcOrd="0" destOrd="0" presId="urn:microsoft.com/office/officeart/2005/8/layout/process1"/>
    <dgm:cxn modelId="{9DF7BCA7-053E-4681-A580-07DF5D4163D0}" type="presParOf" srcId="{278BFCF3-C34A-4F8E-A7A4-8AA4EFB21400}" destId="{A15C8457-03B6-4A21-9AC1-AB7A721FAE8F}" srcOrd="1" destOrd="0" presId="urn:microsoft.com/office/officeart/2005/8/layout/process1"/>
    <dgm:cxn modelId="{B5C1AF66-CBBE-4B5F-BDAB-09F75721D930}" type="presParOf" srcId="{A15C8457-03B6-4A21-9AC1-AB7A721FAE8F}" destId="{47196647-AB81-49D8-8F11-C2CA2CB85479}" srcOrd="0" destOrd="0" presId="urn:microsoft.com/office/officeart/2005/8/layout/process1"/>
    <dgm:cxn modelId="{29A8AB3B-86A3-4348-92F7-10A2568ED06A}" type="presParOf" srcId="{278BFCF3-C34A-4F8E-A7A4-8AA4EFB21400}" destId="{EC9349A9-D96D-4C06-8D84-18DA9E06FA73}" srcOrd="2" destOrd="0" presId="urn:microsoft.com/office/officeart/2005/8/layout/process1"/>
    <dgm:cxn modelId="{9C37781B-5F50-45D5-8EEB-4F053C7B91F5}" type="presParOf" srcId="{278BFCF3-C34A-4F8E-A7A4-8AA4EFB21400}" destId="{0B17C82D-454E-4F10-A4E7-D5E4654BCEAE}" srcOrd="3" destOrd="0" presId="urn:microsoft.com/office/officeart/2005/8/layout/process1"/>
    <dgm:cxn modelId="{20BB318D-DD36-4A1E-8D9F-8861E805C666}" type="presParOf" srcId="{0B17C82D-454E-4F10-A4E7-D5E4654BCEAE}" destId="{4CC23E59-71EF-4E03-9D8E-18C80A41243A}" srcOrd="0" destOrd="0" presId="urn:microsoft.com/office/officeart/2005/8/layout/process1"/>
    <dgm:cxn modelId="{FCBB56E3-7B66-4CE8-97BB-A987C6E4D153}" type="presParOf" srcId="{278BFCF3-C34A-4F8E-A7A4-8AA4EFB21400}" destId="{2A1DA48D-2618-4A0F-9F38-B080CAAFD2BD}" srcOrd="4" destOrd="0" presId="urn:microsoft.com/office/officeart/2005/8/layout/process1"/>
    <dgm:cxn modelId="{99548374-B1C9-D140-A8CF-04DB847E4F0C}" type="presParOf" srcId="{278BFCF3-C34A-4F8E-A7A4-8AA4EFB21400}" destId="{D0915FB1-C8F7-274E-881A-E9E876BD4B31}" srcOrd="5" destOrd="0" presId="urn:microsoft.com/office/officeart/2005/8/layout/process1"/>
    <dgm:cxn modelId="{AD195F2C-D68C-0743-A6EE-B136C7F10006}" type="presParOf" srcId="{D0915FB1-C8F7-274E-881A-E9E876BD4B31}" destId="{9B7B8E8E-34C9-E14A-B998-6B3F8437D2BE}" srcOrd="0" destOrd="0" presId="urn:microsoft.com/office/officeart/2005/8/layout/process1"/>
    <dgm:cxn modelId="{DF20D97A-EEED-9047-9ED1-346D1C5D4CFE}" type="presParOf" srcId="{278BFCF3-C34A-4F8E-A7A4-8AA4EFB21400}" destId="{024CBFE1-CC8F-D147-BC77-B3D1823369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30C5EA-4D50-ED4A-B55F-7C4FAE7C974E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  <a:endParaRPr 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8635002" y="10694"/>
        <a:ext cx="2030901" cy="34373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  <a:endParaRPr 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8635002" y="10694"/>
        <a:ext cx="2030901" cy="34373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30C5EA-4D50-ED4A-B55F-7C4FAE7C974E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  <a:endParaRPr 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8635002" y="10694"/>
        <a:ext cx="2030901" cy="34373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30C5EA-4D50-ED4A-B55F-7C4FAE7C974E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E9C03-B3CE-8045-A358-56632442361E}">
      <dsp:nvSpPr>
        <dsp:cNvPr id="0" name=""/>
        <dsp:cNvSpPr/>
      </dsp:nvSpPr>
      <dsp:spPr>
        <a:xfrm>
          <a:off x="1967815" y="0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62EED-021F-6142-B2AF-70EBFCF226DF}">
      <dsp:nvSpPr>
        <dsp:cNvPr id="0" name=""/>
        <dsp:cNvSpPr/>
      </dsp:nvSpPr>
      <dsp:spPr>
        <a:xfrm>
          <a:off x="2418914" y="739648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LTV Model Output</a:t>
          </a:r>
        </a:p>
      </dsp:txBody>
      <dsp:txXfrm>
        <a:off x="2418914" y="739648"/>
        <a:ext cx="1140205" cy="570043"/>
      </dsp:txXfrm>
    </dsp:sp>
    <dsp:sp modelId="{6430CA47-5196-E14D-90CB-73F8344CADF0}">
      <dsp:nvSpPr>
        <dsp:cNvPr id="0" name=""/>
        <dsp:cNvSpPr/>
      </dsp:nvSpPr>
      <dsp:spPr>
        <a:xfrm>
          <a:off x="1400203" y="1174225"/>
          <a:ext cx="2043171" cy="20433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346C8-9E1F-404D-A499-FF265F213935}">
      <dsp:nvSpPr>
        <dsp:cNvPr id="0" name=""/>
        <dsp:cNvSpPr/>
      </dsp:nvSpPr>
      <dsp:spPr>
        <a:xfrm>
          <a:off x="1849003" y="1916040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Score + Segment Tag</a:t>
          </a:r>
        </a:p>
      </dsp:txBody>
      <dsp:txXfrm>
        <a:off x="1849003" y="1916040"/>
        <a:ext cx="1140205" cy="570043"/>
      </dsp:txXfrm>
    </dsp:sp>
    <dsp:sp modelId="{D9CF58AB-9B1D-724C-9375-460ECA52634E}">
      <dsp:nvSpPr>
        <dsp:cNvPr id="0" name=""/>
        <dsp:cNvSpPr/>
      </dsp:nvSpPr>
      <dsp:spPr>
        <a:xfrm>
          <a:off x="1967815" y="2352785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DBB84-0158-EF4B-87F3-49F250ED7053}">
      <dsp:nvSpPr>
        <dsp:cNvPr id="0" name=""/>
        <dsp:cNvSpPr/>
      </dsp:nvSpPr>
      <dsp:spPr>
        <a:xfrm>
          <a:off x="2418914" y="3092433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Sync to Salesforce</a:t>
          </a:r>
        </a:p>
      </dsp:txBody>
      <dsp:txXfrm>
        <a:off x="2418914" y="3092433"/>
        <a:ext cx="1140205" cy="570043"/>
      </dsp:txXfrm>
    </dsp:sp>
    <dsp:sp modelId="{0FBFB891-C369-DC40-BEB1-1442E5203461}">
      <dsp:nvSpPr>
        <dsp:cNvPr id="0" name=""/>
        <dsp:cNvSpPr/>
      </dsp:nvSpPr>
      <dsp:spPr>
        <a:xfrm>
          <a:off x="1545843" y="3662477"/>
          <a:ext cx="1755341" cy="175618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FEE65-00E1-4845-B86D-68456038654A}">
      <dsp:nvSpPr>
        <dsp:cNvPr id="0" name=""/>
        <dsp:cNvSpPr/>
      </dsp:nvSpPr>
      <dsp:spPr>
        <a:xfrm>
          <a:off x="1849003" y="4268825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Actions in CRM</a:t>
          </a:r>
        </a:p>
      </dsp:txBody>
      <dsp:txXfrm>
        <a:off x="1849003" y="4268825"/>
        <a:ext cx="1140205" cy="57004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rgbClr val="FE8F1B">
            <a:lumMod val="40000"/>
            <a:lumOff val="60000"/>
          </a:srgb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CBFE1-CC8F-D147-BC77-B3D18233699A}">
      <dsp:nvSpPr>
        <dsp:cNvPr id="0" name=""/>
        <dsp:cNvSpPr/>
      </dsp:nvSpPr>
      <dsp:spPr>
        <a:xfrm>
          <a:off x="5215" y="0"/>
          <a:ext cx="10670860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Appendix 1.1</a:t>
          </a:r>
        </a:p>
      </dsp:txBody>
      <dsp:txXfrm>
        <a:off x="15909" y="10694"/>
        <a:ext cx="10649472" cy="34373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CBFE1-CC8F-D147-BC77-B3D18233699A}">
      <dsp:nvSpPr>
        <dsp:cNvPr id="0" name=""/>
        <dsp:cNvSpPr/>
      </dsp:nvSpPr>
      <dsp:spPr>
        <a:xfrm>
          <a:off x="5215" y="0"/>
          <a:ext cx="10670860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Appendix 1.2</a:t>
          </a:r>
        </a:p>
      </dsp:txBody>
      <dsp:txXfrm>
        <a:off x="15909" y="10694"/>
        <a:ext cx="10649472" cy="34373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CBFE1-CC8F-D147-BC77-B3D18233699A}">
      <dsp:nvSpPr>
        <dsp:cNvPr id="0" name=""/>
        <dsp:cNvSpPr/>
      </dsp:nvSpPr>
      <dsp:spPr>
        <a:xfrm>
          <a:off x="5215" y="0"/>
          <a:ext cx="10670860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Appendix 2.1</a:t>
          </a:r>
        </a:p>
      </dsp:txBody>
      <dsp:txXfrm>
        <a:off x="15909" y="10694"/>
        <a:ext cx="10649472" cy="34373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CBFE1-CC8F-D147-BC77-B3D18233699A}">
      <dsp:nvSpPr>
        <dsp:cNvPr id="0" name=""/>
        <dsp:cNvSpPr/>
      </dsp:nvSpPr>
      <dsp:spPr>
        <a:xfrm>
          <a:off x="5215" y="0"/>
          <a:ext cx="10670860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Appendix 2.2</a:t>
          </a:r>
        </a:p>
      </dsp:txBody>
      <dsp:txXfrm>
        <a:off x="15909" y="10694"/>
        <a:ext cx="10649472" cy="3437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3A25A-8D74-564C-BAF1-6CE1E16C644E}">
      <dsp:nvSpPr>
        <dsp:cNvPr id="0" name=""/>
        <dsp:cNvSpPr/>
      </dsp:nvSpPr>
      <dsp:spPr>
        <a:xfrm>
          <a:off x="32031" y="0"/>
          <a:ext cx="8847441" cy="552965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E7D7A3-043F-1945-AA46-9460A98EDCFF}">
      <dsp:nvSpPr>
        <dsp:cNvPr id="0" name=""/>
        <dsp:cNvSpPr/>
      </dsp:nvSpPr>
      <dsp:spPr>
        <a:xfrm>
          <a:off x="903504" y="4111848"/>
          <a:ext cx="203491" cy="203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4B657-EF8A-9B40-948E-D1F2898CB510}">
      <dsp:nvSpPr>
        <dsp:cNvPr id="0" name=""/>
        <dsp:cNvSpPr/>
      </dsp:nvSpPr>
      <dsp:spPr>
        <a:xfrm>
          <a:off x="972768" y="4213594"/>
          <a:ext cx="1223977" cy="1316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26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>
              <a:solidFill>
                <a:srgbClr val="323E48"/>
              </a:solidFill>
              <a:latin typeface="Sofia Pro Medium" pitchFamily="2" charset="77"/>
            </a:rPr>
            <a:t>Behavioral Signals</a:t>
          </a:r>
          <a:endParaRPr lang="en-US" sz="1900" b="1" i="1" kern="1200" dirty="0"/>
        </a:p>
      </dsp:txBody>
      <dsp:txXfrm>
        <a:off x="972768" y="4213594"/>
        <a:ext cx="1223977" cy="1316056"/>
      </dsp:txXfrm>
    </dsp:sp>
    <dsp:sp modelId="{01B310E9-82A1-2943-851B-26C95412689C}">
      <dsp:nvSpPr>
        <dsp:cNvPr id="0" name=""/>
        <dsp:cNvSpPr/>
      </dsp:nvSpPr>
      <dsp:spPr>
        <a:xfrm>
          <a:off x="2005010" y="3053473"/>
          <a:ext cx="318507" cy="3185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8D65F-053C-E649-BF32-A4D0CF4FF212}">
      <dsp:nvSpPr>
        <dsp:cNvPr id="0" name=""/>
        <dsp:cNvSpPr/>
      </dsp:nvSpPr>
      <dsp:spPr>
        <a:xfrm>
          <a:off x="2164264" y="3212727"/>
          <a:ext cx="1468675" cy="2316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771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>
              <a:solidFill>
                <a:srgbClr val="323E48"/>
              </a:solidFill>
              <a:latin typeface="Sofia Pro Medium" pitchFamily="2" charset="77"/>
            </a:rPr>
            <a:t>Predicted Lifespan </a:t>
          </a:r>
          <a:endParaRPr lang="en-US" sz="1900" b="1" i="1" kern="1200" dirty="0"/>
        </a:p>
      </dsp:txBody>
      <dsp:txXfrm>
        <a:off x="2164264" y="3212727"/>
        <a:ext cx="1468675" cy="2316923"/>
      </dsp:txXfrm>
    </dsp:sp>
    <dsp:sp modelId="{D904F619-7DD0-F247-8524-B9765B759851}">
      <dsp:nvSpPr>
        <dsp:cNvPr id="0" name=""/>
        <dsp:cNvSpPr/>
      </dsp:nvSpPr>
      <dsp:spPr>
        <a:xfrm>
          <a:off x="3420601" y="2209648"/>
          <a:ext cx="424677" cy="4246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7708E-F5E3-0846-B6C0-7BCDD4DDCA97}">
      <dsp:nvSpPr>
        <dsp:cNvPr id="0" name=""/>
        <dsp:cNvSpPr/>
      </dsp:nvSpPr>
      <dsp:spPr>
        <a:xfrm>
          <a:off x="3632939" y="2421987"/>
          <a:ext cx="1707556" cy="3107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028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>
              <a:solidFill>
                <a:srgbClr val="323E48"/>
              </a:solidFill>
              <a:latin typeface="Sofia Pro Medium" pitchFamily="2" charset="77"/>
            </a:rPr>
            <a:t>Retention Rate</a:t>
          </a:r>
          <a:endParaRPr lang="en-US" sz="1900" b="1" i="1" kern="1200" dirty="0"/>
        </a:p>
      </dsp:txBody>
      <dsp:txXfrm>
        <a:off x="3632939" y="2421987"/>
        <a:ext cx="1707556" cy="3107663"/>
      </dsp:txXfrm>
    </dsp:sp>
    <dsp:sp modelId="{6A744B25-812A-054F-A837-4BEAB659A4C6}">
      <dsp:nvSpPr>
        <dsp:cNvPr id="0" name=""/>
        <dsp:cNvSpPr/>
      </dsp:nvSpPr>
      <dsp:spPr>
        <a:xfrm>
          <a:off x="5066225" y="1550514"/>
          <a:ext cx="548541" cy="5485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50707-4050-C943-BBCF-8EA45F77ACA5}">
      <dsp:nvSpPr>
        <dsp:cNvPr id="0" name=""/>
        <dsp:cNvSpPr/>
      </dsp:nvSpPr>
      <dsp:spPr>
        <a:xfrm>
          <a:off x="5340496" y="1824784"/>
          <a:ext cx="1769488" cy="3704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61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>
              <a:solidFill>
                <a:srgbClr val="323E48"/>
              </a:solidFill>
              <a:latin typeface="Sofia Pro Medium" pitchFamily="2" charset="77"/>
            </a:rPr>
            <a:t>Clustering</a:t>
          </a:r>
          <a:endParaRPr lang="en-US" sz="1900" b="1" i="1" kern="1200" dirty="0"/>
        </a:p>
      </dsp:txBody>
      <dsp:txXfrm>
        <a:off x="5340496" y="1824784"/>
        <a:ext cx="1769488" cy="3704866"/>
      </dsp:txXfrm>
    </dsp:sp>
    <dsp:sp modelId="{7C54CE39-C152-5E40-A851-CD4700959F39}">
      <dsp:nvSpPr>
        <dsp:cNvPr id="0" name=""/>
        <dsp:cNvSpPr/>
      </dsp:nvSpPr>
      <dsp:spPr>
        <a:xfrm>
          <a:off x="6760510" y="1110353"/>
          <a:ext cx="698947" cy="6989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62FCA-BC18-D64B-A886-590A207F3CED}">
      <dsp:nvSpPr>
        <dsp:cNvPr id="0" name=""/>
        <dsp:cNvSpPr/>
      </dsp:nvSpPr>
      <dsp:spPr>
        <a:xfrm>
          <a:off x="7109984" y="1459827"/>
          <a:ext cx="1769488" cy="406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0358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1" kern="1200" dirty="0">
              <a:solidFill>
                <a:srgbClr val="323E48"/>
              </a:solidFill>
              <a:latin typeface="Sofia Pro Medium" pitchFamily="2" charset="77"/>
            </a:rPr>
            <a:t>Growth Rate</a:t>
          </a:r>
          <a:endParaRPr lang="en-US" sz="1900" b="1" i="1" kern="1200" dirty="0"/>
        </a:p>
      </dsp:txBody>
      <dsp:txXfrm>
        <a:off x="7109984" y="1459827"/>
        <a:ext cx="1769488" cy="40698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8D0FC-7472-A048-9A74-3ED8B854186A}">
      <dsp:nvSpPr>
        <dsp:cNvPr id="0" name=""/>
        <dsp:cNvSpPr/>
      </dsp:nvSpPr>
      <dsp:spPr>
        <a:xfrm>
          <a:off x="1321310" y="0"/>
          <a:ext cx="1385470" cy="76970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/>
              </a:solidFill>
            </a:rPr>
            <a:t>Profile</a:t>
          </a:r>
        </a:p>
      </dsp:txBody>
      <dsp:txXfrm>
        <a:off x="1343854" y="22544"/>
        <a:ext cx="1340382" cy="724617"/>
      </dsp:txXfrm>
    </dsp:sp>
    <dsp:sp modelId="{F0C3143C-8FE0-DA45-82C5-9B44698F93C1}">
      <dsp:nvSpPr>
        <dsp:cNvPr id="0" name=""/>
        <dsp:cNvSpPr/>
      </dsp:nvSpPr>
      <dsp:spPr>
        <a:xfrm>
          <a:off x="3322544" y="0"/>
          <a:ext cx="1385470" cy="76970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/>
              </a:solidFill>
            </a:rPr>
            <a:t>Behavior</a:t>
          </a:r>
        </a:p>
      </dsp:txBody>
      <dsp:txXfrm>
        <a:off x="3345088" y="22544"/>
        <a:ext cx="1340382" cy="724617"/>
      </dsp:txXfrm>
    </dsp:sp>
    <dsp:sp modelId="{1960EAEA-6110-5F4D-BB47-7DEA54D83FE5}">
      <dsp:nvSpPr>
        <dsp:cNvPr id="0" name=""/>
        <dsp:cNvSpPr/>
      </dsp:nvSpPr>
      <dsp:spPr>
        <a:xfrm>
          <a:off x="2726022" y="3271248"/>
          <a:ext cx="577279" cy="577279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C4D99-9AF5-E144-92A3-4C74AEBD369B}">
      <dsp:nvSpPr>
        <dsp:cNvPr id="0" name=""/>
        <dsp:cNvSpPr/>
      </dsp:nvSpPr>
      <dsp:spPr>
        <a:xfrm rot="240000">
          <a:off x="1282295" y="3023878"/>
          <a:ext cx="3464733" cy="2422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88BE4-1B33-6149-97C3-2188FF1CFCC0}">
      <dsp:nvSpPr>
        <dsp:cNvPr id="0" name=""/>
        <dsp:cNvSpPr/>
      </dsp:nvSpPr>
      <dsp:spPr>
        <a:xfrm rot="240000">
          <a:off x="3362567" y="2418124"/>
          <a:ext cx="1382395" cy="644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Health</a:t>
          </a:r>
        </a:p>
      </dsp:txBody>
      <dsp:txXfrm>
        <a:off x="3394007" y="2449564"/>
        <a:ext cx="1319515" cy="581175"/>
      </dsp:txXfrm>
    </dsp:sp>
    <dsp:sp modelId="{FB2B7123-A867-5E49-B9D6-E56DEE9896B0}">
      <dsp:nvSpPr>
        <dsp:cNvPr id="0" name=""/>
        <dsp:cNvSpPr/>
      </dsp:nvSpPr>
      <dsp:spPr>
        <a:xfrm rot="240000">
          <a:off x="3412598" y="1725389"/>
          <a:ext cx="1382395" cy="644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Subscription</a:t>
          </a:r>
        </a:p>
      </dsp:txBody>
      <dsp:txXfrm>
        <a:off x="3444038" y="1756829"/>
        <a:ext cx="1319515" cy="581175"/>
      </dsp:txXfrm>
    </dsp:sp>
    <dsp:sp modelId="{5953606E-CC72-6B46-B22E-93A495106454}">
      <dsp:nvSpPr>
        <dsp:cNvPr id="0" name=""/>
        <dsp:cNvSpPr/>
      </dsp:nvSpPr>
      <dsp:spPr>
        <a:xfrm rot="240000">
          <a:off x="3462628" y="1048048"/>
          <a:ext cx="1382395" cy="644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Cross-sell</a:t>
          </a:r>
        </a:p>
      </dsp:txBody>
      <dsp:txXfrm>
        <a:off x="3494068" y="1079488"/>
        <a:ext cx="1319515" cy="581175"/>
      </dsp:txXfrm>
    </dsp:sp>
    <dsp:sp modelId="{ABEB1067-79AC-314B-87AB-D2EFA61BE8EA}">
      <dsp:nvSpPr>
        <dsp:cNvPr id="0" name=""/>
        <dsp:cNvSpPr/>
      </dsp:nvSpPr>
      <dsp:spPr>
        <a:xfrm rot="240000">
          <a:off x="1380575" y="2279577"/>
          <a:ext cx="1382395" cy="644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Industry</a:t>
          </a:r>
        </a:p>
      </dsp:txBody>
      <dsp:txXfrm>
        <a:off x="1412015" y="2311017"/>
        <a:ext cx="1319515" cy="581175"/>
      </dsp:txXfrm>
    </dsp:sp>
    <dsp:sp modelId="{F75018FF-AC27-5D4A-8886-A28EADE9BE92}">
      <dsp:nvSpPr>
        <dsp:cNvPr id="0" name=""/>
        <dsp:cNvSpPr/>
      </dsp:nvSpPr>
      <dsp:spPr>
        <a:xfrm rot="240000">
          <a:off x="1430606" y="1586842"/>
          <a:ext cx="1382395" cy="644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Headcount</a:t>
          </a:r>
        </a:p>
      </dsp:txBody>
      <dsp:txXfrm>
        <a:off x="1462046" y="1618282"/>
        <a:ext cx="1319515" cy="5811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20B9-CE24-40DE-9C65-DEC957339127}">
      <dsp:nvSpPr>
        <dsp:cNvPr id="0" name=""/>
        <dsp:cNvSpPr/>
      </dsp:nvSpPr>
      <dsp:spPr>
        <a:xfrm>
          <a:off x="4693" y="0"/>
          <a:ext cx="2052289" cy="36512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What's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the</a:t>
          </a:r>
          <a:r>
            <a:rPr lang="zh-CN" altLang="en-US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cs"/>
            </a:rPr>
            <a:t>Problem</a:t>
          </a:r>
          <a:endParaRPr lang="zh-CN" altLang="en-US" sz="1200" b="1" i="1" kern="1200" dirty="0">
            <a:solidFill>
              <a:srgbClr val="FFFFFF"/>
            </a:solidFill>
            <a:latin typeface="+mj-lt"/>
            <a:ea typeface="微软雅黑" panose="020B0503020204020204" pitchFamily="34" charset="-122"/>
            <a:cs typeface="+mn-cs"/>
          </a:endParaRPr>
        </a:p>
      </dsp:txBody>
      <dsp:txXfrm>
        <a:off x="15387" y="10694"/>
        <a:ext cx="2030901" cy="343737"/>
      </dsp:txXfrm>
    </dsp:sp>
    <dsp:sp modelId="{A15C8457-03B6-4A21-9AC1-AB7A721FAE8F}">
      <dsp:nvSpPr>
        <dsp:cNvPr id="0" name=""/>
        <dsp:cNvSpPr/>
      </dsp:nvSpPr>
      <dsp:spPr>
        <a:xfrm>
          <a:off x="2262211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2262211" y="73025"/>
        <a:ext cx="325548" cy="219075"/>
      </dsp:txXfrm>
    </dsp:sp>
    <dsp:sp modelId="{EC9349A9-D96D-4C06-8D84-18DA9E06FA73}">
      <dsp:nvSpPr>
        <dsp:cNvPr id="0" name=""/>
        <dsp:cNvSpPr/>
      </dsp:nvSpPr>
      <dsp:spPr>
        <a:xfrm>
          <a:off x="2877898" y="0"/>
          <a:ext cx="2052289" cy="365125"/>
        </a:xfrm>
        <a:prstGeom prst="roundRect">
          <a:avLst>
            <a:gd name="adj" fmla="val 10000"/>
          </a:avLst>
        </a:prstGeom>
        <a:solidFill>
          <a:srgbClr val="7A4B9E"/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Approached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It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2888592" y="10694"/>
        <a:ext cx="2030901" cy="343737"/>
      </dsp:txXfrm>
    </dsp:sp>
    <dsp:sp modelId="{0B17C82D-454E-4F10-A4E7-D5E4654BCEAE}">
      <dsp:nvSpPr>
        <dsp:cNvPr id="0" name=""/>
        <dsp:cNvSpPr/>
      </dsp:nvSpPr>
      <dsp:spPr>
        <a:xfrm>
          <a:off x="5135416" y="0"/>
          <a:ext cx="435085" cy="365125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latin typeface="微软雅黑 (Headings)"/>
            <a:ea typeface="+mj-ea"/>
          </a:endParaRPr>
        </a:p>
      </dsp:txBody>
      <dsp:txXfrm>
        <a:off x="5135416" y="73025"/>
        <a:ext cx="325548" cy="219075"/>
      </dsp:txXfrm>
    </dsp:sp>
    <dsp:sp modelId="{2A1DA48D-2618-4A0F-9F38-B080CAAFD2BD}">
      <dsp:nvSpPr>
        <dsp:cNvPr id="0" name=""/>
        <dsp:cNvSpPr/>
      </dsp:nvSpPr>
      <dsp:spPr>
        <a:xfrm>
          <a:off x="5751103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rgbClr val="F3F0E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What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We</a:t>
          </a:r>
          <a:r>
            <a:rPr lang="zh-CN" alt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 </a:t>
          </a:r>
          <a:r>
            <a:rPr lang="en-US" altLang="zh-CN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Discovered</a:t>
          </a:r>
          <a:endParaRPr lang="zh-CN" altLang="en-US" sz="1200" b="1" i="1" kern="1200" dirty="0">
            <a:solidFill>
              <a:srgbClr val="FFFFFF"/>
            </a:solidFill>
            <a:latin typeface="Sofia Pro Black"/>
            <a:ea typeface="微软雅黑" panose="020B0503020204020204" pitchFamily="34" charset="-122"/>
            <a:cs typeface="+mn-cs"/>
          </a:endParaRPr>
        </a:p>
      </dsp:txBody>
      <dsp:txXfrm>
        <a:off x="5761797" y="10694"/>
        <a:ext cx="2030901" cy="343737"/>
      </dsp:txXfrm>
    </dsp:sp>
    <dsp:sp modelId="{D0915FB1-C8F7-274E-881A-E9E876BD4B31}">
      <dsp:nvSpPr>
        <dsp:cNvPr id="0" name=""/>
        <dsp:cNvSpPr/>
      </dsp:nvSpPr>
      <dsp:spPr>
        <a:xfrm>
          <a:off x="8008621" y="0"/>
          <a:ext cx="435085" cy="365125"/>
        </a:xfrm>
        <a:prstGeom prst="rightArrow">
          <a:avLst/>
        </a:prstGeom>
        <a:solidFill>
          <a:srgbClr val="323D48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>
            <a:solidFill>
              <a:srgbClr val="F3F0EB"/>
            </a:solidFill>
            <a:latin typeface="微软雅黑 (Headings)"/>
            <a:ea typeface="+mn-ea"/>
            <a:cs typeface="+mn-cs"/>
          </a:endParaRPr>
        </a:p>
      </dsp:txBody>
      <dsp:txXfrm>
        <a:off x="8008621" y="73025"/>
        <a:ext cx="325548" cy="219075"/>
      </dsp:txXfrm>
    </dsp:sp>
    <dsp:sp modelId="{024CBFE1-CC8F-D147-BC77-B3D18233699A}">
      <dsp:nvSpPr>
        <dsp:cNvPr id="0" name=""/>
        <dsp:cNvSpPr/>
      </dsp:nvSpPr>
      <dsp:spPr>
        <a:xfrm>
          <a:off x="8624308" y="0"/>
          <a:ext cx="2052289" cy="36512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FF"/>
              </a:solidFill>
              <a:latin typeface="Sofia Pro Black"/>
              <a:ea typeface="微软雅黑" panose="020B0503020204020204" pitchFamily="34" charset="-122"/>
              <a:cs typeface="+mn-cs"/>
            </a:rPr>
            <a:t>How It Drives Strategy</a:t>
          </a:r>
        </a:p>
      </dsp:txBody>
      <dsp:txXfrm>
        <a:off x="8635002" y="10694"/>
        <a:ext cx="2030901" cy="343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C3A80-513E-F548-8368-73A28414D224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BEFD9-34F1-F84F-8862-962B6F1D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4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2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D12BA-0BFE-3A3F-430D-26970560F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81784-812F-B100-B87C-E0934E446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1E3CA-9805-4C46-AB1B-521DC4407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A8D29-9813-2AA5-9305-0E945FF90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78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3AC58-C200-2363-7AA5-B9B53B1F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211286-3975-7010-3780-6B7DF1536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394A10-8D26-F108-CA34-41FF56071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B791C-79FF-50D1-7483-E4FADD725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58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0D55F-A8EE-ECC3-95EF-584FFD01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C337A-C90D-8EAB-BE55-D0BCA0582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37489-8B29-E231-A32B-1CCDEDA68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26E6B-2C3A-A170-7B59-91F62996C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65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4FBC3-9C84-4EAA-5731-DAFF2C60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8406F0-D77D-0008-A2F9-D931E236E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CDCCA-8994-1441-BB98-92DC657AA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B8678-715C-1D45-6EA0-35A553648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15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E2F18-2135-4645-F32E-6DB5F54DD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20A4C-14D7-5B88-303E-A957C18FD7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262B6-534A-D618-654A-870C6CA62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859E9-DDA9-36BE-4E83-2B6013354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2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EA736-2996-5EAB-3D33-4CCDE0BA7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0AEAC-37FE-2149-7F85-1FB94560E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F1045-106C-118F-AE87-E288E7FDD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B2B19-F05A-0EEF-8DE6-35A9CF76B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78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F102-86EA-AAF3-2505-532DCF949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D99FE4-A03F-D9C6-B244-491BDA53A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AD770-7DC2-4021-A3CE-BBF8F0030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2FED2-BCAD-8C54-F324-7F5A5CA48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86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2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07CE-0B76-665A-EB88-60C82B2F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57E86-5144-BA72-0DB4-459B101B4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6D46D3-7113-879E-EE7A-738D1B4C4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17C94-EDF0-37F5-7CF9-3248308A1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95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5163B-E64C-33DB-2062-CFFB7062C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EFAF8-9966-8BB3-B911-2C1F6BEB3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6AE9E-04A9-971A-6B92-748B1B56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23BD3-AC12-8A91-3A07-AF9FB1F45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8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19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B9C2-A15B-4014-6E77-0D6FA3514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0759B-202B-F020-BC89-D87214163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032BA5-BB96-09F2-EFB9-02CFB15CE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142B0-553F-340E-C65B-7EA253D50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3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DECF-2F0B-0B43-3648-171DA5AB8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7CC85-831D-5059-F9B9-23CA8BB42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87601-0802-20FB-E197-CAB9EF4C0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FCD1C-3CC0-5174-CB9B-61F8D468A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80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CB930-0134-3050-6691-6587E3814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58DDF-E509-FF62-12A2-4FFB705A2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7DBBD-0414-13BA-F301-99055ACE4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31A1-D195-3B6C-87EB-0F661CFFE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6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D0991-BCC7-2A26-A0EF-E16599D2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E6DED-C96B-4BB6-B581-96D487358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EA745-FBF9-C369-1DFB-31E76A449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49B7A-BB50-460A-D5D6-FF27B43AA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64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242A-9DE7-6B1F-6577-47ECAE84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FA746-5577-6794-8CE4-AA63E0E9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88A66-4B0C-CD14-50F2-A1BF6B335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9BB08-DAB7-2674-8999-B022DBE71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7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17A70-3599-9FAE-C38D-3CDDB4557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3488C-0767-D9BA-DEB2-1D5E4435C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078109-195D-B676-4A3C-F452450BE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BA25-C928-CA24-C096-71F477922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17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8F0F7-3EC5-B422-430C-5382E988C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1222-1ECE-AB31-C327-A60276CCC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84B60-F6DF-E41A-8A10-6E09EA599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38295-40C5-7104-311A-7C1D95A4E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53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BC2F-6D60-8790-602D-E4FB7DE7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041F1-E044-BCE7-6FB8-99CAE0B60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7EB2E-E493-F1F0-B02B-FFE12A537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FDD74-42D6-53AE-E384-FB4504114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831B-3333-A8FD-7662-E6866B87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BCA0B-52CD-5182-3FA8-0A562E425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FBFB9-7876-25A2-2EA7-26CA81AEB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14522-B4FB-5D52-4809-33D57B97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95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E1A41-3973-BCC3-8329-A977F374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6A091-5B57-D38E-A469-16E0325CD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50D37-C74D-55A0-62A2-7C18E0330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013B8-C1AE-F5A2-8A7A-0289F1B41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5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D1E61-4D82-ED17-91D0-8A54FE0E5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F3E58-1530-CD32-70C1-668D30D93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F224A-37E2-4A0A-2995-1937BC37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7B5D1-62FA-9372-5589-01D175DA5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7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1926D-C757-1BA8-04FD-959B035BB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DA6026-4261-E264-BD06-170AA7BCD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09F0D9-3B08-8E0A-E62F-ACE01D4C9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1F13E-7FF3-BE60-427F-052336B8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9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F6D13-D739-EAA6-B2E6-C396DBBC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DF1AE-1C78-A243-6EFC-90F4CEBEF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0B7196-FDB8-0BFF-4610-C6639E229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54EE3-CA08-C364-4946-A2DD48960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68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BBBA-C25E-3BB7-4C66-D7C4E8700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D51969-6CC0-92F5-B9BB-03EED3982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F24B5-D8A0-1B36-BD63-D6B772876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97713-4FB3-2AB9-62DB-93DB90A0D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06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EF268-CBCB-3E46-71BF-1F581FEA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115AA9-E607-69E4-F86F-F04BE44FD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42368-4E67-35D4-D20B-5815BAFB5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A390A-E408-FD9F-D38A-32112F7AA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88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3178C-058C-8E3E-4043-13419B580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64B91-2870-0AB2-F2FA-E448892DB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8ED1A-E5F8-82A0-5A6D-B7CA07DFF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4C2A0-0991-385E-0AD4-D82C03BC2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63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6636B-7F6D-939A-0608-F5F044E3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C0BFC2-8A4E-EA1B-7DD3-8327A9426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50194B-56CC-E57D-AB61-875F62BED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CAA40-4606-EB54-671C-9E2C1AD6C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12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D35F-7FDF-F27B-DB3C-1FB58F51E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491C83-9B3F-7ED5-EAC8-EA39E47F8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ED250-4ED9-E5B4-2639-F5524F767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B1398-CE6A-3A19-4182-2C9FA45E4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87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FF3F-9762-7BDB-074E-9BD48784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AADE3-D655-C6A1-FC93-12CCCEE6A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41466-7137-A441-124E-FFC054945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612B6-3133-F5B6-76CA-8EE95BDEC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6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7B275-E89C-D3B5-A84B-8CF0A40BD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2D7AB3-B6D4-FCFD-3582-97E82CDC4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D80DF-3E7E-E88D-A6F4-520094FC6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F495-8A58-F5E4-DE7B-8F5079E5E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33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B1FE0-A1CB-293E-F1B4-76DD66C1A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21055-464C-77F7-1B8C-7C44AA774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2007DE-2375-22A1-0C5B-1947D79C2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87E51-BDEB-80EA-F02E-5B38FD909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15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B128-58A1-956A-147C-9F3B073FB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1D186-06CC-8D34-6A6F-3247B6DA3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0A225F-D848-BA60-C741-ED5E96759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C50E0-1FC4-45D1-04C3-A9BBCC26FC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575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0C6F0-2336-5A40-F0DA-45310106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8A69E-EAB6-50FC-23BD-7ABF04D32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9C81C-416B-57F9-4195-CC6E4C7A4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</a:t>
            </a:r>
            <a:r>
              <a:rPr lang="zh-CN" altLang="en-US" dirty="0"/>
              <a:t> </a:t>
            </a:r>
            <a:r>
              <a:rPr lang="en-US" dirty="0"/>
              <a:t>Residuals approximate a normal distribution</a:t>
            </a:r>
          </a:p>
          <a:p>
            <a:r>
              <a:rPr lang="en-US" dirty="0"/>
              <a:t>•</a:t>
            </a:r>
            <a:r>
              <a:rPr lang="zh-CN" altLang="en-US" dirty="0"/>
              <a:t> </a:t>
            </a:r>
            <a:r>
              <a:rPr lang="en-US" dirty="0"/>
              <a:t>No significant autocorrelation remains</a:t>
            </a:r>
          </a:p>
          <a:p>
            <a:r>
              <a:rPr lang="en-US" dirty="0"/>
              <a:t>•</a:t>
            </a:r>
            <a:r>
              <a:rPr lang="zh-CN" altLang="en-US" dirty="0"/>
              <a:t> </a:t>
            </a:r>
            <a:r>
              <a:rPr lang="en-US" dirty="0"/>
              <a:t>Standardized errors show no drift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80837-1CB0-6275-3F8A-D48CB84E37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69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1DBF5-5C8D-FC7F-078A-072ABE4BD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06B24-D2D5-88F2-AA15-F178F14F7D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16E741-7CDE-ADBF-CB19-153BFC275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49133-DFD9-D306-D195-F9919DFDC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60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66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C0FE6-6691-980F-6063-71E84F495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1DE6AC-D520-17A0-5033-BB84B1CED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1CFDF-941A-6B29-5930-2046987E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54011-A631-910B-34C4-1F47A18C38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75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8755D-1EBC-EB37-0BAE-DAE17F8FB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D46B7-AE53-627D-9559-F6480CDC1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D562A-C0C7-178D-A2AA-19E7E0E3F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44CB-7F64-79E2-4699-55CEC8CE4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41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726B3-9FC2-4745-149E-1072AE59C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57A4F-5C99-72AE-495B-84B3922BB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7B11C-133E-3D59-61D5-0663979C7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28F3E-2080-C039-8344-21217F43D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BEFD9-34F1-F84F-8862-962B6F1D86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7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ight">
    <p:bg>
      <p:bgPr>
        <a:gradFill>
          <a:gsLst>
            <a:gs pos="73000">
              <a:srgbClr val="E28B2A"/>
            </a:gs>
            <a:gs pos="40000">
              <a:srgbClr val="7A4B9E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237F66-3502-ED47-A23F-C32606D0D8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4958"/>
            <a:ext cx="11309814" cy="6907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1EEDD-4491-EB40-B56F-591527C1A6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83" y="3082143"/>
            <a:ext cx="2563318" cy="693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F1093B-BD01-5047-8EEB-3FD862AF6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9146" y="2088291"/>
            <a:ext cx="5016842" cy="2519938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F3F0E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E8BF8-1726-1C46-9707-F3B7B9AEF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9146" y="4769708"/>
            <a:ext cx="5016842" cy="113113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3F0E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40E42-B6F5-6440-BB87-F38AE5F2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5183" y="6356350"/>
            <a:ext cx="1954427" cy="365125"/>
          </a:xfr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7159DF84-5EE8-7F40-A066-CCFDCED7916D}" type="datetime1">
              <a:rPr lang="en-US" smtClean="0"/>
              <a:t>7/21/25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2D6EB2-2067-2D4A-885D-9F38BCF5F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309814" cy="6907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1C5C0-3B79-2F43-9F1C-E2EB4A4E3F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09" y="3538128"/>
            <a:ext cx="2563318" cy="693711"/>
          </a:xfrm>
          <a:prstGeom prst="rect">
            <a:avLst/>
          </a:prstGeom>
        </p:spPr>
      </p:pic>
      <p:pic>
        <p:nvPicPr>
          <p:cNvPr id="6" name="Picture 5" descr="A purple text on a black background&#10;&#10;AI-generated content may be incorrect.">
            <a:extLst>
              <a:ext uri="{FF2B5EF4-FFF2-40B4-BE49-F238E27FC236}">
                <a16:creationId xmlns:a16="http://schemas.microsoft.com/office/drawing/2014/main" id="{55BFEA6B-3A92-AE6E-3909-89222526C9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9009" y="2727719"/>
            <a:ext cx="1954427" cy="6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Slide Layout">
    <p:bg>
      <p:bgPr>
        <a:gradFill>
          <a:gsLst>
            <a:gs pos="4000">
              <a:srgbClr val="F4382E"/>
            </a:gs>
            <a:gs pos="100000">
              <a:srgbClr val="FF8F1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694C6B-ADF1-2E4B-9420-76229EA73F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56BF9-275C-7C47-B8EE-7429C371F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404011"/>
            <a:ext cx="4492233" cy="659351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E24CC-D7B3-084E-A6EB-C329CCA03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141111"/>
            <a:ext cx="4492233" cy="3922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DA716-8061-5748-A3D9-D54D2AC84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74991" y="1404011"/>
            <a:ext cx="4492233" cy="659351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C3B6F-9E0E-574E-8D34-5374C57D7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74991" y="2141112"/>
            <a:ext cx="4492233" cy="392257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6C4CFD1-8278-9A4E-9961-8EE80F8D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08AD3F18-C119-9747-80C1-1803BA66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B13FE9F6-CF16-F941-B0CD-82D413901CA8}" type="datetime1">
              <a:rPr lang="en-US" smtClean="0"/>
              <a:t>7/21/25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D21EE5F5-3AE1-0F4E-BB7D-8C2128E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7846809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038249C-423D-A349-A51B-FFD86529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7520AA4-0A4A-654E-8967-C6E777228D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3" y="922440"/>
            <a:ext cx="9317736" cy="3651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8483FC-8F49-CC40-93B3-EC71861411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3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- Super Graphic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311" y="-25401"/>
            <a:ext cx="12282311" cy="6908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2112" y="235879"/>
            <a:ext cx="1047960" cy="3607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794B8F-7CD3-1E40-96E1-F58E59A90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3" y="2002115"/>
            <a:ext cx="4367233" cy="42893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D70C292-3D48-334B-9B9F-B99666575369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837815" y="1647781"/>
            <a:ext cx="4350342" cy="345156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22B46F-3D9E-C741-A1C4-378F098F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4367233" cy="996562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716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Background Layout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295E65C-F2D3-BE48-82B3-FB84EB5E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sz="1100" b="0" i="0"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3BE29C88-19F8-3F4C-AF59-E909A7BB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26BF13F6-2419-F54E-AEA8-1D2AC5E7E364}" type="datetime1">
              <a:rPr lang="en-US" smtClean="0"/>
              <a:t>7/21/25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99A45701-53B0-314A-B6B2-F5CC87A6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7846809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07192C-557B-624B-A5C9-49DD41453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4" y="1905258"/>
            <a:ext cx="9317736" cy="4029377"/>
          </a:xfrm>
        </p:spPr>
        <p:txBody>
          <a:bodyPr>
            <a:noAutofit/>
          </a:bodyPr>
          <a:lstStyle>
            <a:lvl1pPr>
              <a:buClr>
                <a:srgbClr val="F4382E"/>
              </a:buClr>
              <a:defRPr sz="1800"/>
            </a:lvl1pPr>
            <a:lvl2pPr>
              <a:buClr>
                <a:srgbClr val="F4382E"/>
              </a:buClr>
              <a:defRPr sz="1600"/>
            </a:lvl2pPr>
            <a:lvl3pPr>
              <a:buClr>
                <a:srgbClr val="F4382E"/>
              </a:buClr>
              <a:defRPr sz="1400"/>
            </a:lvl3pPr>
            <a:lvl4pPr>
              <a:buClr>
                <a:srgbClr val="F4382E"/>
              </a:buClr>
              <a:defRPr sz="1200"/>
            </a:lvl4pPr>
            <a:lvl5pPr>
              <a:buClr>
                <a:srgbClr val="F4382E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19A5149-A989-6C40-A4E0-44368219CF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7814" y="1398552"/>
            <a:ext cx="9315763" cy="506707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C44BB5D-997C-0E4E-A91F-E006D347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13482A9-A41C-FF49-93F9-E32B0006191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3" y="922440"/>
            <a:ext cx="9317736" cy="3651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595E0C13-875C-B85F-281F-6939E81DD0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84"/>
          <a:stretch>
            <a:fillRect/>
          </a:stretch>
        </p:blipFill>
        <p:spPr>
          <a:xfrm>
            <a:off x="10781828" y="223654"/>
            <a:ext cx="1144721" cy="4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83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Background Two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B3F28910-9D05-F54C-80BB-9A68AE84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sz="1100" b="0" i="0"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FB554E0-905A-DF46-873A-6634C019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19C1A66A-490E-D747-A5A1-0379E89E801C}" type="datetime1">
              <a:rPr lang="en-US" smtClean="0"/>
              <a:t>7/21/25</a:t>
            </a:fld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1763B20E-158C-9845-BC13-47AA7ED3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7846809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2290598-8229-E940-BB83-364B31A0C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404011"/>
            <a:ext cx="4760913" cy="659351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6FB2BD6-EF94-8342-89B2-35216E0EA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141111"/>
            <a:ext cx="4760913" cy="3922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9ED6A1C-3D90-AA44-87AA-02B44EFE036E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5730090" y="1404011"/>
            <a:ext cx="4835204" cy="659351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07FA9AE1-6B1F-BB45-B340-C1431035AA9E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5730090" y="2141111"/>
            <a:ext cx="4835204" cy="3922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314DF2-0EB4-D54E-9015-4B703EB6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A40310B-CA73-0748-A145-B26515FB297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3" y="922440"/>
            <a:ext cx="9317736" cy="3651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71628822-70ED-05CD-2D07-E86AB7C8F0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84"/>
          <a:stretch>
            <a:fillRect/>
          </a:stretch>
        </p:blipFill>
        <p:spPr>
          <a:xfrm>
            <a:off x="10781828" y="223654"/>
            <a:ext cx="1144721" cy="4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08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Background Three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E0B32DB7-1704-4F46-8D5D-7C6A1841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sz="1100" b="0" i="0"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5AA039EF-25DF-1842-B622-233BC49A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C6C70B1B-64C5-3744-B4E4-546F34BF1874}" type="datetime1">
              <a:rPr lang="en-US" smtClean="0"/>
              <a:t>7/21/25</a:t>
            </a:fld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29C4C421-9493-5248-B3E6-20C72084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7846809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9907EC-913C-BB48-A5A2-753E0CEC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508901"/>
            <a:ext cx="2961855" cy="710214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1223254-32EA-BF45-86EC-38F43702D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219114"/>
            <a:ext cx="2961855" cy="3922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CE94F2D-A8BE-9C46-A04F-1D85AA546F2D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016741" y="1518284"/>
            <a:ext cx="2961855" cy="710214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43BEFDC9-90CA-FE4B-995E-F71F6D1C2296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4016741" y="2228497"/>
            <a:ext cx="2961855" cy="3922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6C293D1-2672-F64E-9377-0AED23A81789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7193695" y="1508901"/>
            <a:ext cx="2961855" cy="710214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CD13946-C872-DE43-A8FB-D6BEF07F0273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7193695" y="2219114"/>
            <a:ext cx="2961855" cy="3922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DA2751F-79CF-B644-A294-8EE4786F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6373B45-C701-874E-A3AF-F4951D28799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3" y="922440"/>
            <a:ext cx="9317736" cy="3651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51A299E6-A4A2-DFE3-3F33-DB92461A59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84"/>
          <a:stretch>
            <a:fillRect/>
          </a:stretch>
        </p:blipFill>
        <p:spPr>
          <a:xfrm>
            <a:off x="10781828" y="223654"/>
            <a:ext cx="1144721" cy="4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82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, Image Left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4B72E30-857A-6743-9F81-25A9C59983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-124178" y="-113644"/>
            <a:ext cx="6351190" cy="7085287"/>
          </a:xfrm>
          <a:custGeom>
            <a:avLst/>
            <a:gdLst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0 w 6930234"/>
              <a:gd name="connsiteY3" fmla="*/ 708528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0234" h="7085287">
                <a:moveTo>
                  <a:pt x="0" y="0"/>
                </a:moveTo>
                <a:lnTo>
                  <a:pt x="6930234" y="0"/>
                </a:lnTo>
                <a:lnTo>
                  <a:pt x="6930234" y="7085287"/>
                </a:lnTo>
                <a:lnTo>
                  <a:pt x="3267855" y="7055307"/>
                </a:lnTo>
                <a:cubicBezTo>
                  <a:pt x="1444051" y="4553636"/>
                  <a:pt x="634397" y="2507461"/>
                  <a:pt x="0" y="0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i="0">
                <a:latin typeface="Sofia Pro Black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3D401ED-054F-B140-A652-EC31A29B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sz="1100" b="0" i="0"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0D15EF73-5EEF-234B-97F4-ABD9E71C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E559622F-EA9C-2845-BCCE-63490BE4C4F5}" type="datetime1">
              <a:rPr lang="en-US" smtClean="0"/>
              <a:t>7/21/25</a:t>
            </a:fld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F7F506D-05F6-4B41-8690-C68A8226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7846809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0852EE-BBF1-4949-BE12-DC308271D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330" y="2002115"/>
            <a:ext cx="4367233" cy="410406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EB6A1B0-8CE1-A848-B63B-2E9FFC0856AF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6862332" y="1647781"/>
            <a:ext cx="4350342" cy="345156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CD7B84C-7559-5649-AEBB-BA43C6D9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328" y="406411"/>
            <a:ext cx="4367233" cy="996562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0611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adient">
    <p:bg>
      <p:bgPr>
        <a:gradFill>
          <a:gsLst>
            <a:gs pos="4000">
              <a:srgbClr val="F4382E"/>
            </a:gs>
            <a:gs pos="100000">
              <a:srgbClr val="FF8F1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C891441C-E56D-9C43-9C12-062C8A4F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1688" y="6356350"/>
            <a:ext cx="2743200" cy="365125"/>
          </a:xfrm>
        </p:spPr>
        <p:txBody>
          <a:bodyPr/>
          <a:lstStyle>
            <a:lvl1pPr>
              <a:defRPr>
                <a:solidFill>
                  <a:srgbClr val="F3F0EB"/>
                </a:solidFill>
              </a:defRPr>
            </a:lvl1pPr>
          </a:lstStyle>
          <a:p>
            <a:fld id="{DAEF36A8-D654-9A42-8CFA-891C6E7428C8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957150E-8A76-EE4F-9220-75D0B24F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6113585" cy="365125"/>
          </a:xfrm>
        </p:spPr>
        <p:txBody>
          <a:bodyPr/>
          <a:lstStyle>
            <a:lvl1pPr algn="l">
              <a:defRPr>
                <a:solidFill>
                  <a:srgbClr val="F3F0EB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A45EE5B-042A-0E48-B223-85A8F5A2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756" y="6356350"/>
            <a:ext cx="1051556" cy="365125"/>
          </a:xfrm>
        </p:spPr>
        <p:txBody>
          <a:bodyPr/>
          <a:lstStyle>
            <a:lvl1pPr>
              <a:defRPr>
                <a:solidFill>
                  <a:srgbClr val="F3F0EB"/>
                </a:solidFill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8CEBC6AF-47B6-EDE6-A7EE-55675C171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024"/>
          <a:stretch>
            <a:fillRect/>
          </a:stretch>
        </p:blipFill>
        <p:spPr>
          <a:xfrm>
            <a:off x="10898756" y="267226"/>
            <a:ext cx="1051555" cy="4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89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AB425F4-277E-DA4A-B9C6-1304795B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sz="1100" b="0" i="0"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936C949F-512F-4F48-B9C7-3DF5F51A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5FBFD70-6970-964F-A077-4AF0FF7F20DF}" type="datetime1">
              <a:rPr lang="en-US" smtClean="0"/>
              <a:t>7/21/25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275E6BF-5CF4-F04D-9188-A9538F6E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7846809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9F5C99-7AE8-194B-88D2-14E98BA1FC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16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, Desktop Devic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366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4369" y="463296"/>
            <a:ext cx="7389963" cy="6162373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667230" y="1245807"/>
            <a:ext cx="5988322" cy="3387153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i="0">
                <a:latin typeface="Sofia Pro Black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F4F93AC-7C44-5B42-8F09-E8F9199728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C78A62D0-0C55-DC4C-923F-706BAAF3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2220E6CC-22E8-4048-9CEF-263392F96459}" type="datetime1">
              <a:rPr lang="en-US" smtClean="0"/>
              <a:t>7/21/25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8B7D15AC-8BF0-354C-B114-091C1952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9852" y="6356350"/>
            <a:ext cx="7275443" cy="365125"/>
          </a:xfrm>
        </p:spPr>
        <p:txBody>
          <a:bodyPr/>
          <a:lstStyle>
            <a:lvl1pPr algn="l">
              <a:defRPr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626513-7C6E-0E4E-9E0F-88A96817A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3" y="2002115"/>
            <a:ext cx="4367233" cy="394148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EDE1691-7F88-1543-84CE-EC620E9C1046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837815" y="1647781"/>
            <a:ext cx="4350342" cy="345156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8850427-EC26-7A48-8EBB-5E5E6F44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4367233" cy="996562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0D04CA-FF81-4B49-8F08-D5FF69E34D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20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, Desktop &amp; Mobil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366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8588E9-294F-4647-9117-A753EB4D4E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5700" y="232331"/>
            <a:ext cx="7154798" cy="5966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55662A-C112-FA4A-AA38-4DF77BD2F4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6525" y="2148424"/>
            <a:ext cx="2375773" cy="4545120"/>
          </a:xfrm>
          <a:prstGeom prst="rect">
            <a:avLst/>
          </a:prstGeom>
        </p:spPr>
      </p:pic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C2BA6BA-1C42-3940-85B7-7C94A8BF47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30911" y="2483759"/>
            <a:ext cx="1798730" cy="3812996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90010 w 2504250"/>
              <a:gd name="connsiteY7" fmla="*/ 5036865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57632"/>
              <a:gd name="connsiteX1" fmla="*/ 615781 w 2504250"/>
              <a:gd name="connsiteY1" fmla="*/ 0 h 5357632"/>
              <a:gd name="connsiteX2" fmla="*/ 732815 w 2504250"/>
              <a:gd name="connsiteY2" fmla="*/ 183847 h 5357632"/>
              <a:gd name="connsiteX3" fmla="*/ 1797081 w 2504250"/>
              <a:gd name="connsiteY3" fmla="*/ 189865 h 5357632"/>
              <a:gd name="connsiteX4" fmla="*/ 1924342 w 2504250"/>
              <a:gd name="connsiteY4" fmla="*/ 14513 h 5357632"/>
              <a:gd name="connsiteX5" fmla="*/ 2139267 w 2504250"/>
              <a:gd name="connsiteY5" fmla="*/ 15141 h 5357632"/>
              <a:gd name="connsiteX6" fmla="*/ 2504250 w 2504250"/>
              <a:gd name="connsiteY6" fmla="*/ 331512 h 5357632"/>
              <a:gd name="connsiteX7" fmla="*/ 2490010 w 2504250"/>
              <a:gd name="connsiteY7" fmla="*/ 5036865 h 5357632"/>
              <a:gd name="connsiteX8" fmla="*/ 2147989 w 2504250"/>
              <a:gd name="connsiteY8" fmla="*/ 5357632 h 5357632"/>
              <a:gd name="connsiteX9" fmla="*/ 307378 w 2504250"/>
              <a:gd name="connsiteY9" fmla="*/ 5345856 h 5357632"/>
              <a:gd name="connsiteX10" fmla="*/ 0 w 2504250"/>
              <a:gd name="connsiteY10" fmla="*/ 5008098 h 5357632"/>
              <a:gd name="connsiteX11" fmla="*/ 42536 w 2504250"/>
              <a:gd name="connsiteY11" fmla="*/ 337588 h 5357632"/>
              <a:gd name="connsiteX12" fmla="*/ 377136 w 2504250"/>
              <a:gd name="connsiteY12" fmla="*/ 2988 h 5357632"/>
              <a:gd name="connsiteX0" fmla="*/ 377136 w 2504250"/>
              <a:gd name="connsiteY0" fmla="*/ 2988 h 5359501"/>
              <a:gd name="connsiteX1" fmla="*/ 615781 w 2504250"/>
              <a:gd name="connsiteY1" fmla="*/ 0 h 5359501"/>
              <a:gd name="connsiteX2" fmla="*/ 732815 w 2504250"/>
              <a:gd name="connsiteY2" fmla="*/ 183847 h 5359501"/>
              <a:gd name="connsiteX3" fmla="*/ 1797081 w 2504250"/>
              <a:gd name="connsiteY3" fmla="*/ 189865 h 5359501"/>
              <a:gd name="connsiteX4" fmla="*/ 1924342 w 2504250"/>
              <a:gd name="connsiteY4" fmla="*/ 14513 h 5359501"/>
              <a:gd name="connsiteX5" fmla="*/ 2139267 w 2504250"/>
              <a:gd name="connsiteY5" fmla="*/ 15141 h 5359501"/>
              <a:gd name="connsiteX6" fmla="*/ 2504250 w 2504250"/>
              <a:gd name="connsiteY6" fmla="*/ 331512 h 5359501"/>
              <a:gd name="connsiteX7" fmla="*/ 2490010 w 2504250"/>
              <a:gd name="connsiteY7" fmla="*/ 5036865 h 5359501"/>
              <a:gd name="connsiteX8" fmla="*/ 2147989 w 2504250"/>
              <a:gd name="connsiteY8" fmla="*/ 5357632 h 5359501"/>
              <a:gd name="connsiteX9" fmla="*/ 356261 w 2504250"/>
              <a:gd name="connsiteY9" fmla="*/ 5359244 h 5359501"/>
              <a:gd name="connsiteX10" fmla="*/ 0 w 2504250"/>
              <a:gd name="connsiteY10" fmla="*/ 5008098 h 5359501"/>
              <a:gd name="connsiteX11" fmla="*/ 42536 w 2504250"/>
              <a:gd name="connsiteY11" fmla="*/ 337588 h 5359501"/>
              <a:gd name="connsiteX12" fmla="*/ 377136 w 2504250"/>
              <a:gd name="connsiteY12" fmla="*/ 2988 h 5359501"/>
              <a:gd name="connsiteX0" fmla="*/ 390468 w 2517582"/>
              <a:gd name="connsiteY0" fmla="*/ 2988 h 5359546"/>
              <a:gd name="connsiteX1" fmla="*/ 629113 w 2517582"/>
              <a:gd name="connsiteY1" fmla="*/ 0 h 5359546"/>
              <a:gd name="connsiteX2" fmla="*/ 746147 w 2517582"/>
              <a:gd name="connsiteY2" fmla="*/ 183847 h 5359546"/>
              <a:gd name="connsiteX3" fmla="*/ 1810413 w 2517582"/>
              <a:gd name="connsiteY3" fmla="*/ 189865 h 5359546"/>
              <a:gd name="connsiteX4" fmla="*/ 1937674 w 2517582"/>
              <a:gd name="connsiteY4" fmla="*/ 14513 h 5359546"/>
              <a:gd name="connsiteX5" fmla="*/ 2152599 w 2517582"/>
              <a:gd name="connsiteY5" fmla="*/ 15141 h 5359546"/>
              <a:gd name="connsiteX6" fmla="*/ 2517582 w 2517582"/>
              <a:gd name="connsiteY6" fmla="*/ 331512 h 5359546"/>
              <a:gd name="connsiteX7" fmla="*/ 2503342 w 2517582"/>
              <a:gd name="connsiteY7" fmla="*/ 5036865 h 5359546"/>
              <a:gd name="connsiteX8" fmla="*/ 2161321 w 2517582"/>
              <a:gd name="connsiteY8" fmla="*/ 5357632 h 5359546"/>
              <a:gd name="connsiteX9" fmla="*/ 369593 w 2517582"/>
              <a:gd name="connsiteY9" fmla="*/ 5359244 h 5359546"/>
              <a:gd name="connsiteX10" fmla="*/ 0 w 2517582"/>
              <a:gd name="connsiteY10" fmla="*/ 5030412 h 5359546"/>
              <a:gd name="connsiteX11" fmla="*/ 55868 w 2517582"/>
              <a:gd name="connsiteY11" fmla="*/ 337588 h 5359546"/>
              <a:gd name="connsiteX12" fmla="*/ 390468 w 2517582"/>
              <a:gd name="connsiteY12" fmla="*/ 2988 h 5359546"/>
              <a:gd name="connsiteX0" fmla="*/ 390468 w 2517582"/>
              <a:gd name="connsiteY0" fmla="*/ 2988 h 5359546"/>
              <a:gd name="connsiteX1" fmla="*/ 629113 w 2517582"/>
              <a:gd name="connsiteY1" fmla="*/ 0 h 5359546"/>
              <a:gd name="connsiteX2" fmla="*/ 746147 w 2517582"/>
              <a:gd name="connsiteY2" fmla="*/ 183847 h 5359546"/>
              <a:gd name="connsiteX3" fmla="*/ 1810413 w 2517582"/>
              <a:gd name="connsiteY3" fmla="*/ 189865 h 5359546"/>
              <a:gd name="connsiteX4" fmla="*/ 1937674 w 2517582"/>
              <a:gd name="connsiteY4" fmla="*/ 14513 h 5359546"/>
              <a:gd name="connsiteX5" fmla="*/ 2152599 w 2517582"/>
              <a:gd name="connsiteY5" fmla="*/ 15141 h 5359546"/>
              <a:gd name="connsiteX6" fmla="*/ 2517582 w 2517582"/>
              <a:gd name="connsiteY6" fmla="*/ 331512 h 5359546"/>
              <a:gd name="connsiteX7" fmla="*/ 2503342 w 2517582"/>
              <a:gd name="connsiteY7" fmla="*/ 5036865 h 5359546"/>
              <a:gd name="connsiteX8" fmla="*/ 2161321 w 2517582"/>
              <a:gd name="connsiteY8" fmla="*/ 5357632 h 5359546"/>
              <a:gd name="connsiteX9" fmla="*/ 369593 w 2517582"/>
              <a:gd name="connsiteY9" fmla="*/ 5359244 h 5359546"/>
              <a:gd name="connsiteX10" fmla="*/ 0 w 2517582"/>
              <a:gd name="connsiteY10" fmla="*/ 5030412 h 5359546"/>
              <a:gd name="connsiteX11" fmla="*/ 42537 w 2517582"/>
              <a:gd name="connsiteY11" fmla="*/ 333126 h 5359546"/>
              <a:gd name="connsiteX12" fmla="*/ 390468 w 2517582"/>
              <a:gd name="connsiteY12" fmla="*/ 2988 h 535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7582" h="5359546">
                <a:moveTo>
                  <a:pt x="390468" y="2988"/>
                </a:moveTo>
                <a:lnTo>
                  <a:pt x="629113" y="0"/>
                </a:lnTo>
                <a:cubicBezTo>
                  <a:pt x="622408" y="145653"/>
                  <a:pt x="637060" y="183349"/>
                  <a:pt x="746147" y="183847"/>
                </a:cubicBezTo>
                <a:lnTo>
                  <a:pt x="1810413" y="189865"/>
                </a:lnTo>
                <a:cubicBezTo>
                  <a:pt x="1948181" y="204177"/>
                  <a:pt x="1942422" y="40595"/>
                  <a:pt x="1937674" y="14513"/>
                </a:cubicBezTo>
                <a:cubicBezTo>
                  <a:pt x="2048237" y="12563"/>
                  <a:pt x="2082226" y="9906"/>
                  <a:pt x="2152599" y="15141"/>
                </a:cubicBezTo>
                <a:cubicBezTo>
                  <a:pt x="2399607" y="15141"/>
                  <a:pt x="2517582" y="146718"/>
                  <a:pt x="2517582" y="331512"/>
                </a:cubicBezTo>
                <a:cubicBezTo>
                  <a:pt x="2512835" y="1899963"/>
                  <a:pt x="2508089" y="3468414"/>
                  <a:pt x="2503342" y="5036865"/>
                </a:cubicBezTo>
                <a:cubicBezTo>
                  <a:pt x="2510600" y="5241735"/>
                  <a:pt x="2351677" y="5357632"/>
                  <a:pt x="2161321" y="5357632"/>
                </a:cubicBezTo>
                <a:lnTo>
                  <a:pt x="369593" y="5359244"/>
                </a:lnTo>
                <a:cubicBezTo>
                  <a:pt x="142951" y="5366502"/>
                  <a:pt x="7257" y="5242540"/>
                  <a:pt x="0" y="5030412"/>
                </a:cubicBezTo>
                <a:lnTo>
                  <a:pt x="42537" y="333126"/>
                </a:lnTo>
                <a:cubicBezTo>
                  <a:pt x="42537" y="148332"/>
                  <a:pt x="134572" y="-1474"/>
                  <a:pt x="390468" y="2988"/>
                </a:cubicBez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323E48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2BD84E75-B6ED-D543-B317-62715B5A77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56459" y="992558"/>
            <a:ext cx="5710426" cy="3242909"/>
          </a:xfrm>
          <a:custGeom>
            <a:avLst/>
            <a:gdLst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57762 w 4957762"/>
              <a:gd name="connsiteY2" fmla="*/ 2784475 h 2784475"/>
              <a:gd name="connsiteX3" fmla="*/ 0 w 4957762"/>
              <a:gd name="connsiteY3" fmla="*/ 2784475 h 2784475"/>
              <a:gd name="connsiteX4" fmla="*/ 0 w 4957762"/>
              <a:gd name="connsiteY4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957762 w 4957762"/>
              <a:gd name="connsiteY3" fmla="*/ 2784475 h 2784475"/>
              <a:gd name="connsiteX4" fmla="*/ 0 w 4957762"/>
              <a:gd name="connsiteY4" fmla="*/ 2784475 h 2784475"/>
              <a:gd name="connsiteX5" fmla="*/ 0 w 4957762"/>
              <a:gd name="connsiteY5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957762 w 4957762"/>
              <a:gd name="connsiteY3" fmla="*/ 2784475 h 2784475"/>
              <a:gd name="connsiteX4" fmla="*/ 3757612 w 4957762"/>
              <a:gd name="connsiteY4" fmla="*/ 2784475 h 2784475"/>
              <a:gd name="connsiteX5" fmla="*/ 0 w 4957762"/>
              <a:gd name="connsiteY5" fmla="*/ 2784475 h 2784475"/>
              <a:gd name="connsiteX6" fmla="*/ 0 w 4957762"/>
              <a:gd name="connsiteY6" fmla="*/ 0 h 2784475"/>
              <a:gd name="connsiteX0" fmla="*/ 0 w 5043913"/>
              <a:gd name="connsiteY0" fmla="*/ 0 h 2784837"/>
              <a:gd name="connsiteX1" fmla="*/ 4957762 w 5043913"/>
              <a:gd name="connsiteY1" fmla="*/ 0 h 2784837"/>
              <a:gd name="connsiteX2" fmla="*/ 4947602 w 5043913"/>
              <a:gd name="connsiteY2" fmla="*/ 1067435 h 2784837"/>
              <a:gd name="connsiteX3" fmla="*/ 4948237 w 5043913"/>
              <a:gd name="connsiteY3" fmla="*/ 2590800 h 2784837"/>
              <a:gd name="connsiteX4" fmla="*/ 4957762 w 5043913"/>
              <a:gd name="connsiteY4" fmla="*/ 2784475 h 2784837"/>
              <a:gd name="connsiteX5" fmla="*/ 3757612 w 5043913"/>
              <a:gd name="connsiteY5" fmla="*/ 2784475 h 2784837"/>
              <a:gd name="connsiteX6" fmla="*/ 0 w 5043913"/>
              <a:gd name="connsiteY6" fmla="*/ 2784475 h 2784837"/>
              <a:gd name="connsiteX7" fmla="*/ 0 w 5043913"/>
              <a:gd name="connsiteY7" fmla="*/ 0 h 2784837"/>
              <a:gd name="connsiteX0" fmla="*/ 0 w 4966602"/>
              <a:gd name="connsiteY0" fmla="*/ 0 h 2785062"/>
              <a:gd name="connsiteX1" fmla="*/ 4957762 w 4966602"/>
              <a:gd name="connsiteY1" fmla="*/ 0 h 2785062"/>
              <a:gd name="connsiteX2" fmla="*/ 4947602 w 4966602"/>
              <a:gd name="connsiteY2" fmla="*/ 1067435 h 2785062"/>
              <a:gd name="connsiteX3" fmla="*/ 4948237 w 4966602"/>
              <a:gd name="connsiteY3" fmla="*/ 2590800 h 2785062"/>
              <a:gd name="connsiteX4" fmla="*/ 4957762 w 4966602"/>
              <a:gd name="connsiteY4" fmla="*/ 2784475 h 2785062"/>
              <a:gd name="connsiteX5" fmla="*/ 4805362 w 4966602"/>
              <a:gd name="connsiteY5" fmla="*/ 2781300 h 2785062"/>
              <a:gd name="connsiteX6" fmla="*/ 3757612 w 4966602"/>
              <a:gd name="connsiteY6" fmla="*/ 2784475 h 2785062"/>
              <a:gd name="connsiteX7" fmla="*/ 0 w 4966602"/>
              <a:gd name="connsiteY7" fmla="*/ 2784475 h 2785062"/>
              <a:gd name="connsiteX8" fmla="*/ 0 w 4966602"/>
              <a:gd name="connsiteY8" fmla="*/ 0 h 2785062"/>
              <a:gd name="connsiteX0" fmla="*/ 0 w 4966602"/>
              <a:gd name="connsiteY0" fmla="*/ 0 h 2785062"/>
              <a:gd name="connsiteX1" fmla="*/ 4957762 w 4966602"/>
              <a:gd name="connsiteY1" fmla="*/ 0 h 2785062"/>
              <a:gd name="connsiteX2" fmla="*/ 4947602 w 4966602"/>
              <a:gd name="connsiteY2" fmla="*/ 1067435 h 2785062"/>
              <a:gd name="connsiteX3" fmla="*/ 4948237 w 4966602"/>
              <a:gd name="connsiteY3" fmla="*/ 2590800 h 2785062"/>
              <a:gd name="connsiteX4" fmla="*/ 4957762 w 4966602"/>
              <a:gd name="connsiteY4" fmla="*/ 2784475 h 2785062"/>
              <a:gd name="connsiteX5" fmla="*/ 3776662 w 4966602"/>
              <a:gd name="connsiteY5" fmla="*/ 1323975 h 2785062"/>
              <a:gd name="connsiteX6" fmla="*/ 3757612 w 4966602"/>
              <a:gd name="connsiteY6" fmla="*/ 2784475 h 2785062"/>
              <a:gd name="connsiteX7" fmla="*/ 0 w 4966602"/>
              <a:gd name="connsiteY7" fmla="*/ 2784475 h 2785062"/>
              <a:gd name="connsiteX8" fmla="*/ 0 w 4966602"/>
              <a:gd name="connsiteY8" fmla="*/ 0 h 2785062"/>
              <a:gd name="connsiteX0" fmla="*/ 0 w 4958207"/>
              <a:gd name="connsiteY0" fmla="*/ 0 h 2784475"/>
              <a:gd name="connsiteX1" fmla="*/ 4957762 w 4958207"/>
              <a:gd name="connsiteY1" fmla="*/ 0 h 2784475"/>
              <a:gd name="connsiteX2" fmla="*/ 4947602 w 4958207"/>
              <a:gd name="connsiteY2" fmla="*/ 1067435 h 2784475"/>
              <a:gd name="connsiteX3" fmla="*/ 4040187 w 4958207"/>
              <a:gd name="connsiteY3" fmla="*/ 1120775 h 2784475"/>
              <a:gd name="connsiteX4" fmla="*/ 4957762 w 4958207"/>
              <a:gd name="connsiteY4" fmla="*/ 2784475 h 2784475"/>
              <a:gd name="connsiteX5" fmla="*/ 3776662 w 4958207"/>
              <a:gd name="connsiteY5" fmla="*/ 1323975 h 2784475"/>
              <a:gd name="connsiteX6" fmla="*/ 3757612 w 4958207"/>
              <a:gd name="connsiteY6" fmla="*/ 2784475 h 2784475"/>
              <a:gd name="connsiteX7" fmla="*/ 0 w 4958207"/>
              <a:gd name="connsiteY7" fmla="*/ 2784475 h 2784475"/>
              <a:gd name="connsiteX8" fmla="*/ 0 w 4958207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9837 w 4957762"/>
              <a:gd name="connsiteY4" fmla="*/ 1327150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4049712 w 4957762"/>
              <a:gd name="connsiteY3" fmla="*/ 1092200 h 2784475"/>
              <a:gd name="connsiteX4" fmla="*/ 3779837 w 4957762"/>
              <a:gd name="connsiteY4" fmla="*/ 1327150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4049712 w 4957762"/>
              <a:gd name="connsiteY3" fmla="*/ 1092200 h 2784475"/>
              <a:gd name="connsiteX4" fmla="*/ 3575009 w 4957762"/>
              <a:gd name="connsiteY4" fmla="*/ 142956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784366 w 4957762"/>
              <a:gd name="connsiteY3" fmla="*/ 1203924 h 2784475"/>
              <a:gd name="connsiteX4" fmla="*/ 3575009 w 4957762"/>
              <a:gd name="connsiteY4" fmla="*/ 142956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784366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50843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50843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06526 w 4957762"/>
              <a:gd name="connsiteY3" fmla="*/ 1207090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36153"/>
              <a:gd name="connsiteY0" fmla="*/ 15828 h 2800303"/>
              <a:gd name="connsiteX1" fmla="*/ 4935603 w 4936153"/>
              <a:gd name="connsiteY1" fmla="*/ 0 h 2800303"/>
              <a:gd name="connsiteX2" fmla="*/ 4935116 w 4936153"/>
              <a:gd name="connsiteY2" fmla="*/ 1221868 h 2800303"/>
              <a:gd name="connsiteX3" fmla="*/ 3806526 w 4936153"/>
              <a:gd name="connsiteY3" fmla="*/ 1222918 h 2800303"/>
              <a:gd name="connsiteX4" fmla="*/ 3575009 w 4936153"/>
              <a:gd name="connsiteY4" fmla="*/ 1445393 h 2800303"/>
              <a:gd name="connsiteX5" fmla="*/ 3562093 w 4936153"/>
              <a:gd name="connsiteY5" fmla="*/ 2800303 h 2800303"/>
              <a:gd name="connsiteX6" fmla="*/ 0 w 4936153"/>
              <a:gd name="connsiteY6" fmla="*/ 2800303 h 2800303"/>
              <a:gd name="connsiteX7" fmla="*/ 0 w 4936153"/>
              <a:gd name="connsiteY7" fmla="*/ 15828 h 2800303"/>
              <a:gd name="connsiteX0" fmla="*/ 0 w 4939026"/>
              <a:gd name="connsiteY0" fmla="*/ 15828 h 2800303"/>
              <a:gd name="connsiteX1" fmla="*/ 4935603 w 4939026"/>
              <a:gd name="connsiteY1" fmla="*/ 0 h 2800303"/>
              <a:gd name="connsiteX2" fmla="*/ 4938281 w 4939026"/>
              <a:gd name="connsiteY2" fmla="*/ 1225034 h 2800303"/>
              <a:gd name="connsiteX3" fmla="*/ 3806526 w 4939026"/>
              <a:gd name="connsiteY3" fmla="*/ 1222918 h 2800303"/>
              <a:gd name="connsiteX4" fmla="*/ 3575009 w 4939026"/>
              <a:gd name="connsiteY4" fmla="*/ 1445393 h 2800303"/>
              <a:gd name="connsiteX5" fmla="*/ 3562093 w 4939026"/>
              <a:gd name="connsiteY5" fmla="*/ 2800303 h 2800303"/>
              <a:gd name="connsiteX6" fmla="*/ 0 w 4939026"/>
              <a:gd name="connsiteY6" fmla="*/ 2800303 h 2800303"/>
              <a:gd name="connsiteX7" fmla="*/ 0 w 4939026"/>
              <a:gd name="connsiteY7" fmla="*/ 15828 h 2800303"/>
              <a:gd name="connsiteX0" fmla="*/ 0 w 4942191"/>
              <a:gd name="connsiteY0" fmla="*/ 0 h 2806635"/>
              <a:gd name="connsiteX1" fmla="*/ 4938768 w 4942191"/>
              <a:gd name="connsiteY1" fmla="*/ 6332 h 2806635"/>
              <a:gd name="connsiteX2" fmla="*/ 4941446 w 4942191"/>
              <a:gd name="connsiteY2" fmla="*/ 1231366 h 2806635"/>
              <a:gd name="connsiteX3" fmla="*/ 3809691 w 4942191"/>
              <a:gd name="connsiteY3" fmla="*/ 1229250 h 2806635"/>
              <a:gd name="connsiteX4" fmla="*/ 3578174 w 4942191"/>
              <a:gd name="connsiteY4" fmla="*/ 1451725 h 2806635"/>
              <a:gd name="connsiteX5" fmla="*/ 3565258 w 4942191"/>
              <a:gd name="connsiteY5" fmla="*/ 2806635 h 2806635"/>
              <a:gd name="connsiteX6" fmla="*/ 3165 w 4942191"/>
              <a:gd name="connsiteY6" fmla="*/ 2806635 h 2806635"/>
              <a:gd name="connsiteX7" fmla="*/ 0 w 4942191"/>
              <a:gd name="connsiteY7" fmla="*/ 0 h 28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191" h="2806635">
                <a:moveTo>
                  <a:pt x="0" y="0"/>
                </a:moveTo>
                <a:lnTo>
                  <a:pt x="4938768" y="6332"/>
                </a:lnTo>
                <a:cubicBezTo>
                  <a:pt x="4935381" y="362144"/>
                  <a:pt x="4944833" y="875554"/>
                  <a:pt x="4941446" y="1231366"/>
                </a:cubicBezTo>
                <a:cubicBezTo>
                  <a:pt x="4939859" y="1228191"/>
                  <a:pt x="4017557" y="1231963"/>
                  <a:pt x="3809691" y="1229250"/>
                </a:cubicBezTo>
                <a:cubicBezTo>
                  <a:pt x="3799214" y="1230203"/>
                  <a:pt x="3626857" y="1242704"/>
                  <a:pt x="3578174" y="1451725"/>
                </a:cubicBezTo>
                <a:lnTo>
                  <a:pt x="3565258" y="2806635"/>
                </a:lnTo>
                <a:lnTo>
                  <a:pt x="3165" y="280663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323E48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Slide Number Placeholder 6">
            <a:extLst>
              <a:ext uri="{FF2B5EF4-FFF2-40B4-BE49-F238E27FC236}">
                <a16:creationId xmlns:a16="http://schemas.microsoft.com/office/drawing/2014/main" id="{5E8C2EE2-14A6-5849-9DAA-AE85091E0B89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21BE98F5-4811-E946-A16F-85CDEFBC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3C7D3C33-39B5-BF48-A597-3AEC175D7E87}" type="datetime1">
              <a:rPr lang="en-US" smtClean="0"/>
              <a:t>7/21/25</a:t>
            </a:fld>
            <a:endParaRPr lang="en-US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EC9D0D16-48DD-F841-811B-3852D808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9852" y="6356350"/>
            <a:ext cx="6185171" cy="365125"/>
          </a:xfrm>
        </p:spPr>
        <p:txBody>
          <a:bodyPr/>
          <a:lstStyle>
            <a:lvl1pPr algn="l">
              <a:defRPr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B1FDA8C-FF85-7644-85E0-5272276DF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3" y="2002116"/>
            <a:ext cx="4367233" cy="399112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FAE0BAF-F4ED-0245-AC52-71EA0658B36C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837815" y="1647781"/>
            <a:ext cx="4350342" cy="345156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8B5006-F66A-7549-8099-3EE67A7C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4367233" cy="996562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48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Left">
    <p:bg>
      <p:bgPr>
        <a:gradFill>
          <a:gsLst>
            <a:gs pos="100000">
              <a:srgbClr val="FF8F1C"/>
            </a:gs>
            <a:gs pos="4000">
              <a:srgbClr val="FD20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19E797-DB9E-8D4C-97DD-C0511E3B61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902208" y="-29890"/>
            <a:ext cx="11309814" cy="6907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9474C-A9EE-1142-8F6D-7E81043866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925" y="5728792"/>
            <a:ext cx="2499381" cy="676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EDA01-9F32-1C4E-A8E5-BFA70558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549275"/>
            <a:ext cx="5264151" cy="2852737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F3F0E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A88FF-5B3D-9440-87F4-B59CAB023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9000"/>
            <a:ext cx="5264150" cy="147853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3F0E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E6770-7676-A540-9948-1CD0FD8B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3F0EB"/>
                </a:solidFill>
              </a:defRPr>
            </a:lvl1pPr>
          </a:lstStyle>
          <a:p>
            <a:fld id="{C8D574F7-0BD2-9C45-891D-9CE7146EC3B8}" type="datetime1">
              <a:rPr lang="en-US" smtClean="0"/>
              <a:t>7/21/25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35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, Mobile Devices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366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5CE196-0011-754D-A960-9F2D56174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6939" y="810770"/>
            <a:ext cx="3039498" cy="5814899"/>
          </a:xfrm>
          <a:prstGeom prst="rect">
            <a:avLst/>
          </a:prstGeom>
        </p:spPr>
      </p:pic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EA610CFB-B07B-E44C-9AFB-50C7783E6AD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892404" y="1243128"/>
            <a:ext cx="1224609" cy="4853886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1222497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0 h 5343150"/>
              <a:gd name="connsiteX1" fmla="*/ 1222497 w 2504250"/>
              <a:gd name="connsiteY1" fmla="*/ 180859 h 5343150"/>
              <a:gd name="connsiteX2" fmla="*/ 1797081 w 2504250"/>
              <a:gd name="connsiteY2" fmla="*/ 186877 h 5343150"/>
              <a:gd name="connsiteX3" fmla="*/ 1924342 w 2504250"/>
              <a:gd name="connsiteY3" fmla="*/ 11525 h 5343150"/>
              <a:gd name="connsiteX4" fmla="*/ 2139267 w 2504250"/>
              <a:gd name="connsiteY4" fmla="*/ 12153 h 5343150"/>
              <a:gd name="connsiteX5" fmla="*/ 2504250 w 2504250"/>
              <a:gd name="connsiteY5" fmla="*/ 328524 h 5343150"/>
              <a:gd name="connsiteX6" fmla="*/ 2467790 w 2504250"/>
              <a:gd name="connsiteY6" fmla="*/ 5029415 h 5343150"/>
              <a:gd name="connsiteX7" fmla="*/ 2196871 w 2504250"/>
              <a:gd name="connsiteY7" fmla="*/ 5336792 h 5343150"/>
              <a:gd name="connsiteX8" fmla="*/ 307378 w 2504250"/>
              <a:gd name="connsiteY8" fmla="*/ 5342868 h 5343150"/>
              <a:gd name="connsiteX9" fmla="*/ 0 w 2504250"/>
              <a:gd name="connsiteY9" fmla="*/ 5005110 h 5343150"/>
              <a:gd name="connsiteX10" fmla="*/ 42536 w 2504250"/>
              <a:gd name="connsiteY10" fmla="*/ 334600 h 5343150"/>
              <a:gd name="connsiteX11" fmla="*/ 377136 w 2504250"/>
              <a:gd name="connsiteY11" fmla="*/ 0 h 5343150"/>
              <a:gd name="connsiteX0" fmla="*/ 42536 w 2504250"/>
              <a:gd name="connsiteY0" fmla="*/ 395493 h 5404043"/>
              <a:gd name="connsiteX1" fmla="*/ 1222497 w 2504250"/>
              <a:gd name="connsiteY1" fmla="*/ 241752 h 5404043"/>
              <a:gd name="connsiteX2" fmla="*/ 1797081 w 2504250"/>
              <a:gd name="connsiteY2" fmla="*/ 247770 h 5404043"/>
              <a:gd name="connsiteX3" fmla="*/ 1924342 w 2504250"/>
              <a:gd name="connsiteY3" fmla="*/ 72418 h 5404043"/>
              <a:gd name="connsiteX4" fmla="*/ 2139267 w 2504250"/>
              <a:gd name="connsiteY4" fmla="*/ 73046 h 5404043"/>
              <a:gd name="connsiteX5" fmla="*/ 2504250 w 2504250"/>
              <a:gd name="connsiteY5" fmla="*/ 389417 h 5404043"/>
              <a:gd name="connsiteX6" fmla="*/ 2467790 w 2504250"/>
              <a:gd name="connsiteY6" fmla="*/ 5090308 h 5404043"/>
              <a:gd name="connsiteX7" fmla="*/ 2196871 w 2504250"/>
              <a:gd name="connsiteY7" fmla="*/ 5397685 h 5404043"/>
              <a:gd name="connsiteX8" fmla="*/ 307378 w 2504250"/>
              <a:gd name="connsiteY8" fmla="*/ 5403761 h 5404043"/>
              <a:gd name="connsiteX9" fmla="*/ 0 w 2504250"/>
              <a:gd name="connsiteY9" fmla="*/ 5066003 h 5404043"/>
              <a:gd name="connsiteX10" fmla="*/ 42536 w 2504250"/>
              <a:gd name="connsiteY10" fmla="*/ 395493 h 5404043"/>
              <a:gd name="connsiteX0" fmla="*/ 0 w 2504250"/>
              <a:gd name="connsiteY0" fmla="*/ 4996017 h 5334057"/>
              <a:gd name="connsiteX1" fmla="*/ 1222497 w 2504250"/>
              <a:gd name="connsiteY1" fmla="*/ 171766 h 5334057"/>
              <a:gd name="connsiteX2" fmla="*/ 1797081 w 2504250"/>
              <a:gd name="connsiteY2" fmla="*/ 177784 h 5334057"/>
              <a:gd name="connsiteX3" fmla="*/ 1924342 w 2504250"/>
              <a:gd name="connsiteY3" fmla="*/ 2432 h 5334057"/>
              <a:gd name="connsiteX4" fmla="*/ 2139267 w 2504250"/>
              <a:gd name="connsiteY4" fmla="*/ 3060 h 5334057"/>
              <a:gd name="connsiteX5" fmla="*/ 2504250 w 2504250"/>
              <a:gd name="connsiteY5" fmla="*/ 319431 h 5334057"/>
              <a:gd name="connsiteX6" fmla="*/ 2467790 w 2504250"/>
              <a:gd name="connsiteY6" fmla="*/ 5020322 h 5334057"/>
              <a:gd name="connsiteX7" fmla="*/ 2196871 w 2504250"/>
              <a:gd name="connsiteY7" fmla="*/ 5327699 h 5334057"/>
              <a:gd name="connsiteX8" fmla="*/ 307378 w 2504250"/>
              <a:gd name="connsiteY8" fmla="*/ 5333775 h 5334057"/>
              <a:gd name="connsiteX9" fmla="*/ 0 w 2504250"/>
              <a:gd name="connsiteY9" fmla="*/ 4996017 h 5334057"/>
              <a:gd name="connsiteX0" fmla="*/ 20907 w 2217779"/>
              <a:gd name="connsiteY0" fmla="*/ 5333775 h 5333776"/>
              <a:gd name="connsiteX1" fmla="*/ 936026 w 2217779"/>
              <a:gd name="connsiteY1" fmla="*/ 171766 h 5333776"/>
              <a:gd name="connsiteX2" fmla="*/ 1510610 w 2217779"/>
              <a:gd name="connsiteY2" fmla="*/ 177784 h 5333776"/>
              <a:gd name="connsiteX3" fmla="*/ 1637871 w 2217779"/>
              <a:gd name="connsiteY3" fmla="*/ 2432 h 5333776"/>
              <a:gd name="connsiteX4" fmla="*/ 1852796 w 2217779"/>
              <a:gd name="connsiteY4" fmla="*/ 3060 h 5333776"/>
              <a:gd name="connsiteX5" fmla="*/ 2217779 w 2217779"/>
              <a:gd name="connsiteY5" fmla="*/ 319431 h 5333776"/>
              <a:gd name="connsiteX6" fmla="*/ 2181319 w 2217779"/>
              <a:gd name="connsiteY6" fmla="*/ 5020322 h 5333776"/>
              <a:gd name="connsiteX7" fmla="*/ 1910400 w 2217779"/>
              <a:gd name="connsiteY7" fmla="*/ 5327699 h 5333776"/>
              <a:gd name="connsiteX8" fmla="*/ 20907 w 2217779"/>
              <a:gd name="connsiteY8" fmla="*/ 5333775 h 5333776"/>
              <a:gd name="connsiteX0" fmla="*/ 126421 w 1463629"/>
              <a:gd name="connsiteY0" fmla="*/ 5311919 h 5327699"/>
              <a:gd name="connsiteX1" fmla="*/ 181876 w 1463629"/>
              <a:gd name="connsiteY1" fmla="*/ 171766 h 5327699"/>
              <a:gd name="connsiteX2" fmla="*/ 756460 w 1463629"/>
              <a:gd name="connsiteY2" fmla="*/ 177784 h 5327699"/>
              <a:gd name="connsiteX3" fmla="*/ 883721 w 1463629"/>
              <a:gd name="connsiteY3" fmla="*/ 2432 h 5327699"/>
              <a:gd name="connsiteX4" fmla="*/ 1098646 w 1463629"/>
              <a:gd name="connsiteY4" fmla="*/ 3060 h 5327699"/>
              <a:gd name="connsiteX5" fmla="*/ 1463629 w 1463629"/>
              <a:gd name="connsiteY5" fmla="*/ 319431 h 5327699"/>
              <a:gd name="connsiteX6" fmla="*/ 1427169 w 1463629"/>
              <a:gd name="connsiteY6" fmla="*/ 5020322 h 5327699"/>
              <a:gd name="connsiteX7" fmla="*/ 1156250 w 1463629"/>
              <a:gd name="connsiteY7" fmla="*/ 5327699 h 5327699"/>
              <a:gd name="connsiteX8" fmla="*/ 126421 w 1463629"/>
              <a:gd name="connsiteY8" fmla="*/ 5311919 h 5327699"/>
              <a:gd name="connsiteX0" fmla="*/ 45351 w 1382559"/>
              <a:gd name="connsiteY0" fmla="*/ 5311919 h 5327699"/>
              <a:gd name="connsiteX1" fmla="*/ 100806 w 1382559"/>
              <a:gd name="connsiteY1" fmla="*/ 171766 h 5327699"/>
              <a:gd name="connsiteX2" fmla="*/ 675390 w 1382559"/>
              <a:gd name="connsiteY2" fmla="*/ 177784 h 5327699"/>
              <a:gd name="connsiteX3" fmla="*/ 802651 w 1382559"/>
              <a:gd name="connsiteY3" fmla="*/ 2432 h 5327699"/>
              <a:gd name="connsiteX4" fmla="*/ 1017576 w 1382559"/>
              <a:gd name="connsiteY4" fmla="*/ 3060 h 5327699"/>
              <a:gd name="connsiteX5" fmla="*/ 1382559 w 1382559"/>
              <a:gd name="connsiteY5" fmla="*/ 319431 h 5327699"/>
              <a:gd name="connsiteX6" fmla="*/ 1346099 w 1382559"/>
              <a:gd name="connsiteY6" fmla="*/ 5020322 h 5327699"/>
              <a:gd name="connsiteX7" fmla="*/ 1075180 w 1382559"/>
              <a:gd name="connsiteY7" fmla="*/ 5327699 h 5327699"/>
              <a:gd name="connsiteX8" fmla="*/ 45351 w 1382559"/>
              <a:gd name="connsiteY8" fmla="*/ 5311919 h 5327699"/>
              <a:gd name="connsiteX0" fmla="*/ 0 w 1337208"/>
              <a:gd name="connsiteY0" fmla="*/ 5311919 h 5327699"/>
              <a:gd name="connsiteX1" fmla="*/ 55455 w 1337208"/>
              <a:gd name="connsiteY1" fmla="*/ 171766 h 5327699"/>
              <a:gd name="connsiteX2" fmla="*/ 630039 w 1337208"/>
              <a:gd name="connsiteY2" fmla="*/ 177784 h 5327699"/>
              <a:gd name="connsiteX3" fmla="*/ 757300 w 1337208"/>
              <a:gd name="connsiteY3" fmla="*/ 2432 h 5327699"/>
              <a:gd name="connsiteX4" fmla="*/ 972225 w 1337208"/>
              <a:gd name="connsiteY4" fmla="*/ 3060 h 5327699"/>
              <a:gd name="connsiteX5" fmla="*/ 1337208 w 1337208"/>
              <a:gd name="connsiteY5" fmla="*/ 319431 h 5327699"/>
              <a:gd name="connsiteX6" fmla="*/ 1300748 w 1337208"/>
              <a:gd name="connsiteY6" fmla="*/ 5020322 h 5327699"/>
              <a:gd name="connsiteX7" fmla="*/ 1029829 w 1337208"/>
              <a:gd name="connsiteY7" fmla="*/ 5327699 h 5327699"/>
              <a:gd name="connsiteX8" fmla="*/ 0 w 1337208"/>
              <a:gd name="connsiteY8" fmla="*/ 5311919 h 5327699"/>
              <a:gd name="connsiteX0" fmla="*/ 62073 w 1399281"/>
              <a:gd name="connsiteY0" fmla="*/ 5311919 h 5327699"/>
              <a:gd name="connsiteX1" fmla="*/ 116007 w 1399281"/>
              <a:gd name="connsiteY1" fmla="*/ 1356991 h 5327699"/>
              <a:gd name="connsiteX2" fmla="*/ 117528 w 1399281"/>
              <a:gd name="connsiteY2" fmla="*/ 171766 h 5327699"/>
              <a:gd name="connsiteX3" fmla="*/ 692112 w 1399281"/>
              <a:gd name="connsiteY3" fmla="*/ 177784 h 5327699"/>
              <a:gd name="connsiteX4" fmla="*/ 819373 w 1399281"/>
              <a:gd name="connsiteY4" fmla="*/ 2432 h 5327699"/>
              <a:gd name="connsiteX5" fmla="*/ 1034298 w 1399281"/>
              <a:gd name="connsiteY5" fmla="*/ 3060 h 5327699"/>
              <a:gd name="connsiteX6" fmla="*/ 1399281 w 1399281"/>
              <a:gd name="connsiteY6" fmla="*/ 319431 h 5327699"/>
              <a:gd name="connsiteX7" fmla="*/ 1362821 w 1399281"/>
              <a:gd name="connsiteY7" fmla="*/ 5020322 h 5327699"/>
              <a:gd name="connsiteX8" fmla="*/ 1091902 w 1399281"/>
              <a:gd name="connsiteY8" fmla="*/ 5327699 h 5327699"/>
              <a:gd name="connsiteX9" fmla="*/ 62073 w 1399281"/>
              <a:gd name="connsiteY9" fmla="*/ 5311919 h 5327699"/>
              <a:gd name="connsiteX0" fmla="*/ 73375 w 1410583"/>
              <a:gd name="connsiteY0" fmla="*/ 5311919 h 5327699"/>
              <a:gd name="connsiteX1" fmla="*/ 88259 w 1410583"/>
              <a:gd name="connsiteY1" fmla="*/ 2319596 h 5327699"/>
              <a:gd name="connsiteX2" fmla="*/ 127309 w 1410583"/>
              <a:gd name="connsiteY2" fmla="*/ 1356991 h 5327699"/>
              <a:gd name="connsiteX3" fmla="*/ 128830 w 1410583"/>
              <a:gd name="connsiteY3" fmla="*/ 171766 h 5327699"/>
              <a:gd name="connsiteX4" fmla="*/ 703414 w 1410583"/>
              <a:gd name="connsiteY4" fmla="*/ 177784 h 5327699"/>
              <a:gd name="connsiteX5" fmla="*/ 830675 w 1410583"/>
              <a:gd name="connsiteY5" fmla="*/ 2432 h 5327699"/>
              <a:gd name="connsiteX6" fmla="*/ 1045600 w 1410583"/>
              <a:gd name="connsiteY6" fmla="*/ 3060 h 5327699"/>
              <a:gd name="connsiteX7" fmla="*/ 1410583 w 1410583"/>
              <a:gd name="connsiteY7" fmla="*/ 319431 h 5327699"/>
              <a:gd name="connsiteX8" fmla="*/ 1374123 w 1410583"/>
              <a:gd name="connsiteY8" fmla="*/ 5020322 h 5327699"/>
              <a:gd name="connsiteX9" fmla="*/ 1103204 w 1410583"/>
              <a:gd name="connsiteY9" fmla="*/ 5327699 h 5327699"/>
              <a:gd name="connsiteX10" fmla="*/ 73375 w 1410583"/>
              <a:gd name="connsiteY10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103133 w 1386407"/>
              <a:gd name="connsiteY2" fmla="*/ 1356991 h 5327699"/>
              <a:gd name="connsiteX3" fmla="*/ 104654 w 1386407"/>
              <a:gd name="connsiteY3" fmla="*/ 171766 h 5327699"/>
              <a:gd name="connsiteX4" fmla="*/ 679238 w 1386407"/>
              <a:gd name="connsiteY4" fmla="*/ 177784 h 5327699"/>
              <a:gd name="connsiteX5" fmla="*/ 806499 w 1386407"/>
              <a:gd name="connsiteY5" fmla="*/ 2432 h 5327699"/>
              <a:gd name="connsiteX6" fmla="*/ 1021424 w 1386407"/>
              <a:gd name="connsiteY6" fmla="*/ 3060 h 5327699"/>
              <a:gd name="connsiteX7" fmla="*/ 1386407 w 1386407"/>
              <a:gd name="connsiteY7" fmla="*/ 319431 h 5327699"/>
              <a:gd name="connsiteX8" fmla="*/ 1349947 w 1386407"/>
              <a:gd name="connsiteY8" fmla="*/ 5020322 h 5327699"/>
              <a:gd name="connsiteX9" fmla="*/ 1079028 w 1386407"/>
              <a:gd name="connsiteY9" fmla="*/ 5327699 h 5327699"/>
              <a:gd name="connsiteX10" fmla="*/ 49199 w 1386407"/>
              <a:gd name="connsiteY10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92483 w 1386407"/>
              <a:gd name="connsiteY2" fmla="*/ 768732 h 5327699"/>
              <a:gd name="connsiteX3" fmla="*/ 104654 w 1386407"/>
              <a:gd name="connsiteY3" fmla="*/ 171766 h 5327699"/>
              <a:gd name="connsiteX4" fmla="*/ 679238 w 1386407"/>
              <a:gd name="connsiteY4" fmla="*/ 177784 h 5327699"/>
              <a:gd name="connsiteX5" fmla="*/ 806499 w 1386407"/>
              <a:gd name="connsiteY5" fmla="*/ 2432 h 5327699"/>
              <a:gd name="connsiteX6" fmla="*/ 1021424 w 1386407"/>
              <a:gd name="connsiteY6" fmla="*/ 3060 h 5327699"/>
              <a:gd name="connsiteX7" fmla="*/ 1386407 w 1386407"/>
              <a:gd name="connsiteY7" fmla="*/ 319431 h 5327699"/>
              <a:gd name="connsiteX8" fmla="*/ 1349947 w 1386407"/>
              <a:gd name="connsiteY8" fmla="*/ 5020322 h 5327699"/>
              <a:gd name="connsiteX9" fmla="*/ 1079028 w 1386407"/>
              <a:gd name="connsiteY9" fmla="*/ 5327699 h 5327699"/>
              <a:gd name="connsiteX10" fmla="*/ 49199 w 1386407"/>
              <a:gd name="connsiteY10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138634 w 1386407"/>
              <a:gd name="connsiteY2" fmla="*/ 1314208 h 5327699"/>
              <a:gd name="connsiteX3" fmla="*/ 92483 w 1386407"/>
              <a:gd name="connsiteY3" fmla="*/ 768732 h 5327699"/>
              <a:gd name="connsiteX4" fmla="*/ 104654 w 1386407"/>
              <a:gd name="connsiteY4" fmla="*/ 171766 h 5327699"/>
              <a:gd name="connsiteX5" fmla="*/ 679238 w 1386407"/>
              <a:gd name="connsiteY5" fmla="*/ 177784 h 5327699"/>
              <a:gd name="connsiteX6" fmla="*/ 806499 w 1386407"/>
              <a:gd name="connsiteY6" fmla="*/ 2432 h 5327699"/>
              <a:gd name="connsiteX7" fmla="*/ 1021424 w 1386407"/>
              <a:gd name="connsiteY7" fmla="*/ 3060 h 5327699"/>
              <a:gd name="connsiteX8" fmla="*/ 1386407 w 1386407"/>
              <a:gd name="connsiteY8" fmla="*/ 319431 h 5327699"/>
              <a:gd name="connsiteX9" fmla="*/ 1349947 w 1386407"/>
              <a:gd name="connsiteY9" fmla="*/ 5020322 h 5327699"/>
              <a:gd name="connsiteX10" fmla="*/ 1079028 w 1386407"/>
              <a:gd name="connsiteY10" fmla="*/ 5327699 h 5327699"/>
              <a:gd name="connsiteX11" fmla="*/ 49199 w 1386407"/>
              <a:gd name="connsiteY11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195436 w 1386407"/>
              <a:gd name="connsiteY2" fmla="*/ 1770555 h 5327699"/>
              <a:gd name="connsiteX3" fmla="*/ 138634 w 1386407"/>
              <a:gd name="connsiteY3" fmla="*/ 1314208 h 5327699"/>
              <a:gd name="connsiteX4" fmla="*/ 92483 w 1386407"/>
              <a:gd name="connsiteY4" fmla="*/ 768732 h 5327699"/>
              <a:gd name="connsiteX5" fmla="*/ 104654 w 1386407"/>
              <a:gd name="connsiteY5" fmla="*/ 171766 h 5327699"/>
              <a:gd name="connsiteX6" fmla="*/ 679238 w 1386407"/>
              <a:gd name="connsiteY6" fmla="*/ 177784 h 5327699"/>
              <a:gd name="connsiteX7" fmla="*/ 806499 w 1386407"/>
              <a:gd name="connsiteY7" fmla="*/ 2432 h 5327699"/>
              <a:gd name="connsiteX8" fmla="*/ 1021424 w 1386407"/>
              <a:gd name="connsiteY8" fmla="*/ 3060 h 5327699"/>
              <a:gd name="connsiteX9" fmla="*/ 1386407 w 1386407"/>
              <a:gd name="connsiteY9" fmla="*/ 319431 h 5327699"/>
              <a:gd name="connsiteX10" fmla="*/ 1349947 w 1386407"/>
              <a:gd name="connsiteY10" fmla="*/ 5020322 h 5327699"/>
              <a:gd name="connsiteX11" fmla="*/ 1079028 w 1386407"/>
              <a:gd name="connsiteY11" fmla="*/ 5327699 h 5327699"/>
              <a:gd name="connsiteX12" fmla="*/ 49199 w 1386407"/>
              <a:gd name="connsiteY12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8634 w 1386407"/>
              <a:gd name="connsiteY4" fmla="*/ 1314208 h 5327699"/>
              <a:gd name="connsiteX5" fmla="*/ 92483 w 1386407"/>
              <a:gd name="connsiteY5" fmla="*/ 768732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92483 w 1386407"/>
              <a:gd name="connsiteY5" fmla="*/ 768732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92483 w 1386407"/>
              <a:gd name="connsiteY5" fmla="*/ 768732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92483 w 1386407"/>
              <a:gd name="connsiteY5" fmla="*/ 768732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88932 w 1386407"/>
              <a:gd name="connsiteY5" fmla="*/ 66177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88932 w 1386407"/>
              <a:gd name="connsiteY5" fmla="*/ 66177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24433 w 1386407"/>
              <a:gd name="connsiteY4" fmla="*/ 80081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10231 w 1386407"/>
              <a:gd name="connsiteY4" fmla="*/ 78655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10231 w 1386407"/>
              <a:gd name="connsiteY4" fmla="*/ 78655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20883 w 1386407"/>
              <a:gd name="connsiteY3" fmla="*/ 975514 h 5327699"/>
              <a:gd name="connsiteX4" fmla="*/ 110231 w 1386407"/>
              <a:gd name="connsiteY4" fmla="*/ 78655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135084 w 1386407"/>
              <a:gd name="connsiteY2" fmla="*/ 1406903 h 5327699"/>
              <a:gd name="connsiteX3" fmla="*/ 120883 w 1386407"/>
              <a:gd name="connsiteY3" fmla="*/ 975514 h 5327699"/>
              <a:gd name="connsiteX4" fmla="*/ 110231 w 1386407"/>
              <a:gd name="connsiteY4" fmla="*/ 78655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135084 w 1386407"/>
              <a:gd name="connsiteY2" fmla="*/ 1406903 h 5327699"/>
              <a:gd name="connsiteX3" fmla="*/ 120883 w 1386407"/>
              <a:gd name="connsiteY3" fmla="*/ 975514 h 5327699"/>
              <a:gd name="connsiteX4" fmla="*/ 110231 w 1386407"/>
              <a:gd name="connsiteY4" fmla="*/ 78655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64187 w 1401395"/>
              <a:gd name="connsiteY0" fmla="*/ 5311919 h 5327699"/>
              <a:gd name="connsiteX1" fmla="*/ 121671 w 1401395"/>
              <a:gd name="connsiteY1" fmla="*/ 1524556 h 5327699"/>
              <a:gd name="connsiteX2" fmla="*/ 150072 w 1401395"/>
              <a:gd name="connsiteY2" fmla="*/ 1406903 h 5327699"/>
              <a:gd name="connsiteX3" fmla="*/ 135871 w 1401395"/>
              <a:gd name="connsiteY3" fmla="*/ 975514 h 5327699"/>
              <a:gd name="connsiteX4" fmla="*/ 125219 w 1401395"/>
              <a:gd name="connsiteY4" fmla="*/ 786558 h 5327699"/>
              <a:gd name="connsiteX5" fmla="*/ 111020 w 1401395"/>
              <a:gd name="connsiteY5" fmla="*/ 668905 h 5327699"/>
              <a:gd name="connsiteX6" fmla="*/ 119642 w 1401395"/>
              <a:gd name="connsiteY6" fmla="*/ 171766 h 5327699"/>
              <a:gd name="connsiteX7" fmla="*/ 694226 w 1401395"/>
              <a:gd name="connsiteY7" fmla="*/ 177784 h 5327699"/>
              <a:gd name="connsiteX8" fmla="*/ 821487 w 1401395"/>
              <a:gd name="connsiteY8" fmla="*/ 2432 h 5327699"/>
              <a:gd name="connsiteX9" fmla="*/ 1036412 w 1401395"/>
              <a:gd name="connsiteY9" fmla="*/ 3060 h 5327699"/>
              <a:gd name="connsiteX10" fmla="*/ 1401395 w 1401395"/>
              <a:gd name="connsiteY10" fmla="*/ 319431 h 5327699"/>
              <a:gd name="connsiteX11" fmla="*/ 1364935 w 1401395"/>
              <a:gd name="connsiteY11" fmla="*/ 5020322 h 5327699"/>
              <a:gd name="connsiteX12" fmla="*/ 1094016 w 1401395"/>
              <a:gd name="connsiteY12" fmla="*/ 5327699 h 5327699"/>
              <a:gd name="connsiteX13" fmla="*/ 64187 w 1401395"/>
              <a:gd name="connsiteY13" fmla="*/ 5311919 h 5327699"/>
              <a:gd name="connsiteX0" fmla="*/ 64188 w 1401396"/>
              <a:gd name="connsiteY0" fmla="*/ 5311919 h 5327699"/>
              <a:gd name="connsiteX1" fmla="*/ 121672 w 1401396"/>
              <a:gd name="connsiteY1" fmla="*/ 1524556 h 5327699"/>
              <a:gd name="connsiteX2" fmla="*/ 150073 w 1401396"/>
              <a:gd name="connsiteY2" fmla="*/ 1406903 h 5327699"/>
              <a:gd name="connsiteX3" fmla="*/ 135872 w 1401396"/>
              <a:gd name="connsiteY3" fmla="*/ 975514 h 5327699"/>
              <a:gd name="connsiteX4" fmla="*/ 125220 w 1401396"/>
              <a:gd name="connsiteY4" fmla="*/ 786558 h 5327699"/>
              <a:gd name="connsiteX5" fmla="*/ 111021 w 1401396"/>
              <a:gd name="connsiteY5" fmla="*/ 668905 h 5327699"/>
              <a:gd name="connsiteX6" fmla="*/ 119643 w 1401396"/>
              <a:gd name="connsiteY6" fmla="*/ 171766 h 5327699"/>
              <a:gd name="connsiteX7" fmla="*/ 694227 w 1401396"/>
              <a:gd name="connsiteY7" fmla="*/ 177784 h 5327699"/>
              <a:gd name="connsiteX8" fmla="*/ 821488 w 1401396"/>
              <a:gd name="connsiteY8" fmla="*/ 2432 h 5327699"/>
              <a:gd name="connsiteX9" fmla="*/ 1036413 w 1401396"/>
              <a:gd name="connsiteY9" fmla="*/ 3060 h 5327699"/>
              <a:gd name="connsiteX10" fmla="*/ 1401396 w 1401396"/>
              <a:gd name="connsiteY10" fmla="*/ 319431 h 5327699"/>
              <a:gd name="connsiteX11" fmla="*/ 1364936 w 1401396"/>
              <a:gd name="connsiteY11" fmla="*/ 5020322 h 5327699"/>
              <a:gd name="connsiteX12" fmla="*/ 1094017 w 1401396"/>
              <a:gd name="connsiteY12" fmla="*/ 5327699 h 5327699"/>
              <a:gd name="connsiteX13" fmla="*/ 64188 w 1401396"/>
              <a:gd name="connsiteY13" fmla="*/ 5311919 h 5327699"/>
              <a:gd name="connsiteX0" fmla="*/ 66267 w 1403475"/>
              <a:gd name="connsiteY0" fmla="*/ 5311919 h 5327699"/>
              <a:gd name="connsiteX1" fmla="*/ 113101 w 1403475"/>
              <a:gd name="connsiteY1" fmla="*/ 1531686 h 5327699"/>
              <a:gd name="connsiteX2" fmla="*/ 152152 w 1403475"/>
              <a:gd name="connsiteY2" fmla="*/ 1406903 h 5327699"/>
              <a:gd name="connsiteX3" fmla="*/ 137951 w 1403475"/>
              <a:gd name="connsiteY3" fmla="*/ 975514 h 5327699"/>
              <a:gd name="connsiteX4" fmla="*/ 127299 w 1403475"/>
              <a:gd name="connsiteY4" fmla="*/ 786558 h 5327699"/>
              <a:gd name="connsiteX5" fmla="*/ 113100 w 1403475"/>
              <a:gd name="connsiteY5" fmla="*/ 668905 h 5327699"/>
              <a:gd name="connsiteX6" fmla="*/ 121722 w 1403475"/>
              <a:gd name="connsiteY6" fmla="*/ 171766 h 5327699"/>
              <a:gd name="connsiteX7" fmla="*/ 696306 w 1403475"/>
              <a:gd name="connsiteY7" fmla="*/ 177784 h 5327699"/>
              <a:gd name="connsiteX8" fmla="*/ 823567 w 1403475"/>
              <a:gd name="connsiteY8" fmla="*/ 2432 h 5327699"/>
              <a:gd name="connsiteX9" fmla="*/ 1038492 w 1403475"/>
              <a:gd name="connsiteY9" fmla="*/ 3060 h 5327699"/>
              <a:gd name="connsiteX10" fmla="*/ 1403475 w 1403475"/>
              <a:gd name="connsiteY10" fmla="*/ 319431 h 5327699"/>
              <a:gd name="connsiteX11" fmla="*/ 1367015 w 1403475"/>
              <a:gd name="connsiteY11" fmla="*/ 5020322 h 5327699"/>
              <a:gd name="connsiteX12" fmla="*/ 1096096 w 1403475"/>
              <a:gd name="connsiteY12" fmla="*/ 5327699 h 5327699"/>
              <a:gd name="connsiteX13" fmla="*/ 66267 w 1403475"/>
              <a:gd name="connsiteY13" fmla="*/ 5311919 h 5327699"/>
              <a:gd name="connsiteX0" fmla="*/ 66267 w 1403475"/>
              <a:gd name="connsiteY0" fmla="*/ 5311919 h 5327699"/>
              <a:gd name="connsiteX1" fmla="*/ 113101 w 1403475"/>
              <a:gd name="connsiteY1" fmla="*/ 1531686 h 5327699"/>
              <a:gd name="connsiteX2" fmla="*/ 152152 w 1403475"/>
              <a:gd name="connsiteY2" fmla="*/ 1406903 h 5327699"/>
              <a:gd name="connsiteX3" fmla="*/ 137951 w 1403475"/>
              <a:gd name="connsiteY3" fmla="*/ 975514 h 5327699"/>
              <a:gd name="connsiteX4" fmla="*/ 127299 w 1403475"/>
              <a:gd name="connsiteY4" fmla="*/ 786558 h 5327699"/>
              <a:gd name="connsiteX5" fmla="*/ 113100 w 1403475"/>
              <a:gd name="connsiteY5" fmla="*/ 668905 h 5327699"/>
              <a:gd name="connsiteX6" fmla="*/ 121722 w 1403475"/>
              <a:gd name="connsiteY6" fmla="*/ 171766 h 5327699"/>
              <a:gd name="connsiteX7" fmla="*/ 696306 w 1403475"/>
              <a:gd name="connsiteY7" fmla="*/ 177784 h 5327699"/>
              <a:gd name="connsiteX8" fmla="*/ 823567 w 1403475"/>
              <a:gd name="connsiteY8" fmla="*/ 2432 h 5327699"/>
              <a:gd name="connsiteX9" fmla="*/ 1038492 w 1403475"/>
              <a:gd name="connsiteY9" fmla="*/ 3060 h 5327699"/>
              <a:gd name="connsiteX10" fmla="*/ 1403475 w 1403475"/>
              <a:gd name="connsiteY10" fmla="*/ 319431 h 5327699"/>
              <a:gd name="connsiteX11" fmla="*/ 1367015 w 1403475"/>
              <a:gd name="connsiteY11" fmla="*/ 5020322 h 5327699"/>
              <a:gd name="connsiteX12" fmla="*/ 1096096 w 1403475"/>
              <a:gd name="connsiteY12" fmla="*/ 5327699 h 5327699"/>
              <a:gd name="connsiteX13" fmla="*/ 66267 w 1403475"/>
              <a:gd name="connsiteY13" fmla="*/ 5311919 h 5327699"/>
              <a:gd name="connsiteX0" fmla="*/ 62656 w 1399864"/>
              <a:gd name="connsiteY0" fmla="*/ 5311919 h 5327699"/>
              <a:gd name="connsiteX1" fmla="*/ 109490 w 1399864"/>
              <a:gd name="connsiteY1" fmla="*/ 1531686 h 5327699"/>
              <a:gd name="connsiteX2" fmla="*/ 148541 w 1399864"/>
              <a:gd name="connsiteY2" fmla="*/ 1406903 h 5327699"/>
              <a:gd name="connsiteX3" fmla="*/ 134340 w 1399864"/>
              <a:gd name="connsiteY3" fmla="*/ 975514 h 5327699"/>
              <a:gd name="connsiteX4" fmla="*/ 123688 w 1399864"/>
              <a:gd name="connsiteY4" fmla="*/ 786558 h 5327699"/>
              <a:gd name="connsiteX5" fmla="*/ 109489 w 1399864"/>
              <a:gd name="connsiteY5" fmla="*/ 668905 h 5327699"/>
              <a:gd name="connsiteX6" fmla="*/ 118111 w 1399864"/>
              <a:gd name="connsiteY6" fmla="*/ 171766 h 5327699"/>
              <a:gd name="connsiteX7" fmla="*/ 692695 w 1399864"/>
              <a:gd name="connsiteY7" fmla="*/ 177784 h 5327699"/>
              <a:gd name="connsiteX8" fmla="*/ 819956 w 1399864"/>
              <a:gd name="connsiteY8" fmla="*/ 2432 h 5327699"/>
              <a:gd name="connsiteX9" fmla="*/ 1034881 w 1399864"/>
              <a:gd name="connsiteY9" fmla="*/ 3060 h 5327699"/>
              <a:gd name="connsiteX10" fmla="*/ 1399864 w 1399864"/>
              <a:gd name="connsiteY10" fmla="*/ 319431 h 5327699"/>
              <a:gd name="connsiteX11" fmla="*/ 1363404 w 1399864"/>
              <a:gd name="connsiteY11" fmla="*/ 5020322 h 5327699"/>
              <a:gd name="connsiteX12" fmla="*/ 1092485 w 1399864"/>
              <a:gd name="connsiteY12" fmla="*/ 5327699 h 5327699"/>
              <a:gd name="connsiteX13" fmla="*/ 62656 w 1399864"/>
              <a:gd name="connsiteY13" fmla="*/ 5311919 h 5327699"/>
              <a:gd name="connsiteX0" fmla="*/ 62015 w 1402774"/>
              <a:gd name="connsiteY0" fmla="*/ 5336875 h 5336875"/>
              <a:gd name="connsiteX1" fmla="*/ 112400 w 1402774"/>
              <a:gd name="connsiteY1" fmla="*/ 1531686 h 5336875"/>
              <a:gd name="connsiteX2" fmla="*/ 151451 w 1402774"/>
              <a:gd name="connsiteY2" fmla="*/ 1406903 h 5336875"/>
              <a:gd name="connsiteX3" fmla="*/ 137250 w 1402774"/>
              <a:gd name="connsiteY3" fmla="*/ 975514 h 5336875"/>
              <a:gd name="connsiteX4" fmla="*/ 126598 w 1402774"/>
              <a:gd name="connsiteY4" fmla="*/ 786558 h 5336875"/>
              <a:gd name="connsiteX5" fmla="*/ 112399 w 1402774"/>
              <a:gd name="connsiteY5" fmla="*/ 668905 h 5336875"/>
              <a:gd name="connsiteX6" fmla="*/ 121021 w 1402774"/>
              <a:gd name="connsiteY6" fmla="*/ 171766 h 5336875"/>
              <a:gd name="connsiteX7" fmla="*/ 695605 w 1402774"/>
              <a:gd name="connsiteY7" fmla="*/ 177784 h 5336875"/>
              <a:gd name="connsiteX8" fmla="*/ 822866 w 1402774"/>
              <a:gd name="connsiteY8" fmla="*/ 2432 h 5336875"/>
              <a:gd name="connsiteX9" fmla="*/ 1037791 w 1402774"/>
              <a:gd name="connsiteY9" fmla="*/ 3060 h 5336875"/>
              <a:gd name="connsiteX10" fmla="*/ 1402774 w 1402774"/>
              <a:gd name="connsiteY10" fmla="*/ 319431 h 5336875"/>
              <a:gd name="connsiteX11" fmla="*/ 1366314 w 1402774"/>
              <a:gd name="connsiteY11" fmla="*/ 5020322 h 5336875"/>
              <a:gd name="connsiteX12" fmla="*/ 1095395 w 1402774"/>
              <a:gd name="connsiteY12" fmla="*/ 5327699 h 5336875"/>
              <a:gd name="connsiteX13" fmla="*/ 62015 w 1402774"/>
              <a:gd name="connsiteY13" fmla="*/ 5336875 h 5336875"/>
              <a:gd name="connsiteX0" fmla="*/ 0 w 1340759"/>
              <a:gd name="connsiteY0" fmla="*/ 5336875 h 5336875"/>
              <a:gd name="connsiteX1" fmla="*/ 50385 w 1340759"/>
              <a:gd name="connsiteY1" fmla="*/ 1531686 h 5336875"/>
              <a:gd name="connsiteX2" fmla="*/ 89436 w 1340759"/>
              <a:gd name="connsiteY2" fmla="*/ 1406903 h 5336875"/>
              <a:gd name="connsiteX3" fmla="*/ 75235 w 1340759"/>
              <a:gd name="connsiteY3" fmla="*/ 975514 h 5336875"/>
              <a:gd name="connsiteX4" fmla="*/ 64583 w 1340759"/>
              <a:gd name="connsiteY4" fmla="*/ 786558 h 5336875"/>
              <a:gd name="connsiteX5" fmla="*/ 50384 w 1340759"/>
              <a:gd name="connsiteY5" fmla="*/ 668905 h 5336875"/>
              <a:gd name="connsiteX6" fmla="*/ 59006 w 1340759"/>
              <a:gd name="connsiteY6" fmla="*/ 171766 h 5336875"/>
              <a:gd name="connsiteX7" fmla="*/ 633590 w 1340759"/>
              <a:gd name="connsiteY7" fmla="*/ 177784 h 5336875"/>
              <a:gd name="connsiteX8" fmla="*/ 760851 w 1340759"/>
              <a:gd name="connsiteY8" fmla="*/ 2432 h 5336875"/>
              <a:gd name="connsiteX9" fmla="*/ 975776 w 1340759"/>
              <a:gd name="connsiteY9" fmla="*/ 3060 h 5336875"/>
              <a:gd name="connsiteX10" fmla="*/ 1340759 w 1340759"/>
              <a:gd name="connsiteY10" fmla="*/ 319431 h 5336875"/>
              <a:gd name="connsiteX11" fmla="*/ 1304299 w 1340759"/>
              <a:gd name="connsiteY11" fmla="*/ 5020322 h 5336875"/>
              <a:gd name="connsiteX12" fmla="*/ 1033380 w 1340759"/>
              <a:gd name="connsiteY12" fmla="*/ 5327699 h 5336875"/>
              <a:gd name="connsiteX13" fmla="*/ 0 w 1340759"/>
              <a:gd name="connsiteY13" fmla="*/ 5336875 h 5336875"/>
              <a:gd name="connsiteX0" fmla="*/ 66056 w 1406815"/>
              <a:gd name="connsiteY0" fmla="*/ 5336875 h 5350121"/>
              <a:gd name="connsiteX1" fmla="*/ 105792 w 1406815"/>
              <a:gd name="connsiteY1" fmla="*/ 4932891 h 5350121"/>
              <a:gd name="connsiteX2" fmla="*/ 116441 w 1406815"/>
              <a:gd name="connsiteY2" fmla="*/ 1531686 h 5350121"/>
              <a:gd name="connsiteX3" fmla="*/ 155492 w 1406815"/>
              <a:gd name="connsiteY3" fmla="*/ 1406903 h 5350121"/>
              <a:gd name="connsiteX4" fmla="*/ 141291 w 1406815"/>
              <a:gd name="connsiteY4" fmla="*/ 975514 h 5350121"/>
              <a:gd name="connsiteX5" fmla="*/ 130639 w 1406815"/>
              <a:gd name="connsiteY5" fmla="*/ 786558 h 5350121"/>
              <a:gd name="connsiteX6" fmla="*/ 116440 w 1406815"/>
              <a:gd name="connsiteY6" fmla="*/ 668905 h 5350121"/>
              <a:gd name="connsiteX7" fmla="*/ 125062 w 1406815"/>
              <a:gd name="connsiteY7" fmla="*/ 171766 h 5350121"/>
              <a:gd name="connsiteX8" fmla="*/ 699646 w 1406815"/>
              <a:gd name="connsiteY8" fmla="*/ 177784 h 5350121"/>
              <a:gd name="connsiteX9" fmla="*/ 826907 w 1406815"/>
              <a:gd name="connsiteY9" fmla="*/ 2432 h 5350121"/>
              <a:gd name="connsiteX10" fmla="*/ 1041832 w 1406815"/>
              <a:gd name="connsiteY10" fmla="*/ 3060 h 5350121"/>
              <a:gd name="connsiteX11" fmla="*/ 1406815 w 1406815"/>
              <a:gd name="connsiteY11" fmla="*/ 319431 h 5350121"/>
              <a:gd name="connsiteX12" fmla="*/ 1370355 w 1406815"/>
              <a:gd name="connsiteY12" fmla="*/ 5020322 h 5350121"/>
              <a:gd name="connsiteX13" fmla="*/ 1099436 w 1406815"/>
              <a:gd name="connsiteY13" fmla="*/ 5327699 h 5350121"/>
              <a:gd name="connsiteX14" fmla="*/ 66056 w 1406815"/>
              <a:gd name="connsiteY14" fmla="*/ 5336875 h 5350121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71685 w 1340759"/>
              <a:gd name="connsiteY3" fmla="*/ 1410469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71685 w 1340759"/>
              <a:gd name="connsiteY3" fmla="*/ 1410469 h 5336875"/>
              <a:gd name="connsiteX4" fmla="*/ 64585 w 1340759"/>
              <a:gd name="connsiteY4" fmla="*/ 979080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71685 w 1340759"/>
              <a:gd name="connsiteY3" fmla="*/ 1410469 h 5336875"/>
              <a:gd name="connsiteX4" fmla="*/ 64585 w 1340759"/>
              <a:gd name="connsiteY4" fmla="*/ 979080 h 5336875"/>
              <a:gd name="connsiteX5" fmla="*/ 46832 w 1340759"/>
              <a:gd name="connsiteY5" fmla="*/ 79368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71685 w 1340759"/>
              <a:gd name="connsiteY3" fmla="*/ 1410469 h 5336875"/>
              <a:gd name="connsiteX4" fmla="*/ 64585 w 1340759"/>
              <a:gd name="connsiteY4" fmla="*/ 979080 h 5336875"/>
              <a:gd name="connsiteX5" fmla="*/ 46832 w 1340759"/>
              <a:gd name="connsiteY5" fmla="*/ 79368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71685 w 1340759"/>
              <a:gd name="connsiteY3" fmla="*/ 1410469 h 5336875"/>
              <a:gd name="connsiteX4" fmla="*/ 64585 w 1340759"/>
              <a:gd name="connsiteY4" fmla="*/ 979080 h 5336875"/>
              <a:gd name="connsiteX5" fmla="*/ 46832 w 1340759"/>
              <a:gd name="connsiteY5" fmla="*/ 79368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40759" h="5336875">
                <a:moveTo>
                  <a:pt x="0" y="5336875"/>
                </a:moveTo>
                <a:cubicBezTo>
                  <a:pt x="47399" y="5278205"/>
                  <a:pt x="38439" y="5003786"/>
                  <a:pt x="39736" y="4932891"/>
                </a:cubicBezTo>
                <a:cubicBezTo>
                  <a:pt x="26833" y="4302259"/>
                  <a:pt x="42102" y="2119351"/>
                  <a:pt x="50385" y="1531686"/>
                </a:cubicBezTo>
                <a:cubicBezTo>
                  <a:pt x="46949" y="1472081"/>
                  <a:pt x="70501" y="1548323"/>
                  <a:pt x="71685" y="1410469"/>
                </a:cubicBezTo>
                <a:cubicBezTo>
                  <a:pt x="69318" y="1372441"/>
                  <a:pt x="68727" y="1081877"/>
                  <a:pt x="64585" y="979080"/>
                </a:cubicBezTo>
                <a:cubicBezTo>
                  <a:pt x="60443" y="876283"/>
                  <a:pt x="85291" y="810921"/>
                  <a:pt x="46832" y="793688"/>
                </a:cubicBezTo>
                <a:cubicBezTo>
                  <a:pt x="47424" y="797848"/>
                  <a:pt x="56047" y="859312"/>
                  <a:pt x="50384" y="668905"/>
                </a:cubicBezTo>
                <a:cubicBezTo>
                  <a:pt x="55371" y="610410"/>
                  <a:pt x="51742" y="222128"/>
                  <a:pt x="59006" y="171766"/>
                </a:cubicBezTo>
                <a:lnTo>
                  <a:pt x="633590" y="177784"/>
                </a:lnTo>
                <a:cubicBezTo>
                  <a:pt x="771358" y="192096"/>
                  <a:pt x="765599" y="28514"/>
                  <a:pt x="760851" y="2432"/>
                </a:cubicBezTo>
                <a:cubicBezTo>
                  <a:pt x="871414" y="482"/>
                  <a:pt x="905403" y="-2175"/>
                  <a:pt x="975776" y="3060"/>
                </a:cubicBezTo>
                <a:cubicBezTo>
                  <a:pt x="1160570" y="3060"/>
                  <a:pt x="1340759" y="134637"/>
                  <a:pt x="1340759" y="319431"/>
                </a:cubicBezTo>
                <a:lnTo>
                  <a:pt x="1304299" y="5020322"/>
                </a:lnTo>
                <a:cubicBezTo>
                  <a:pt x="1311557" y="5225192"/>
                  <a:pt x="1223736" y="5327699"/>
                  <a:pt x="1033380" y="5327699"/>
                </a:cubicBezTo>
                <a:lnTo>
                  <a:pt x="0" y="5336875"/>
                </a:ln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r">
              <a:buNone/>
              <a:defRPr b="1" i="0">
                <a:latin typeface="Sofia Pro Black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178240-E1BC-CD49-A392-508444E9B4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4320" y="243748"/>
            <a:ext cx="3463490" cy="6626044"/>
          </a:xfrm>
          <a:prstGeom prst="rect">
            <a:avLst/>
          </a:prstGeom>
        </p:spPr>
      </p:pic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446447F-1710-8A4F-8DF9-201178D75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00891" y="743873"/>
            <a:ext cx="2608368" cy="5544818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i="0">
                <a:latin typeface="Sofia Pro Black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CAEFB2CA-1C24-9742-AFD0-07582D95EE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9DFECE92-428B-8743-B2CA-E1E626D6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80A00B76-E86C-404F-A65A-F495BFCB37BC}" type="datetime1">
              <a:rPr lang="en-US" smtClean="0"/>
              <a:t>7/21/25</a:t>
            </a:fld>
            <a:endParaRPr lang="en-US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B305DE4B-DE66-0440-BCBE-CBAACA1B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9852" y="6356350"/>
            <a:ext cx="7275443" cy="365125"/>
          </a:xfrm>
        </p:spPr>
        <p:txBody>
          <a:bodyPr/>
          <a:lstStyle>
            <a:lvl1pPr algn="l">
              <a:defRPr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F443682-D51B-2345-8CE1-052BE3106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3" y="2002115"/>
            <a:ext cx="5920796" cy="42893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5CF4F74-D0FB-B442-B1DA-C38FB1F9C1C2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837814" y="1647781"/>
            <a:ext cx="5897897" cy="345156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9985DBA-6F5F-E740-9821-1E67FFDC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5920796" cy="996562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7197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Devic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201" y="252656"/>
            <a:ext cx="9308228" cy="8002344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19325" y="941388"/>
            <a:ext cx="7799388" cy="4410075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i="0">
                <a:latin typeface="Sofia Pro Black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78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Devices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1323" y="288159"/>
            <a:ext cx="3325238" cy="6361552"/>
          </a:xfrm>
          <a:prstGeom prst="rect">
            <a:avLst/>
          </a:prstGeom>
        </p:spPr>
      </p:pic>
      <p:sp>
        <p:nvSpPr>
          <p:cNvPr id="2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77894" y="745123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i="0">
                <a:latin typeface="Sofia Pro Black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7872" y="288159"/>
            <a:ext cx="3325238" cy="6361552"/>
          </a:xfrm>
          <a:prstGeom prst="rect">
            <a:avLst/>
          </a:prstGeom>
        </p:spPr>
      </p:pic>
      <p:sp>
        <p:nvSpPr>
          <p:cNvPr id="2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74443" y="745123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i="0">
                <a:latin typeface="Sofia Pro Black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99" y="288159"/>
            <a:ext cx="3325238" cy="6361552"/>
          </a:xfrm>
          <a:prstGeom prst="rect">
            <a:avLst/>
          </a:prstGeom>
        </p:spPr>
      </p:pic>
      <p:sp>
        <p:nvSpPr>
          <p:cNvPr id="2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92170" y="745123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i="0">
                <a:latin typeface="Sofia Pro Black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9C0BC16-8D4E-CA41-B980-273F5D79CA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4635DAB6-41E6-9A49-A725-D6B03089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2CAA574-8B3F-164A-8788-D98DD1093DCE}" type="datetime1">
              <a:rPr lang="en-US" smtClean="0"/>
              <a:t>7/21/25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21887EB5-2C15-CA45-B6AE-135E1DFC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9852" y="6356350"/>
            <a:ext cx="7275443" cy="365125"/>
          </a:xfrm>
        </p:spPr>
        <p:txBody>
          <a:bodyPr/>
          <a:lstStyle>
            <a:lvl1pPr algn="l">
              <a:defRPr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46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imary Logo Centered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4C6F40-FC3D-2C47-AEC5-1FB379B46F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113" y="2955969"/>
            <a:ext cx="3495775" cy="946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48C9B-0C1B-D840-B0C9-D7AE7A8C9D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113" y="2955969"/>
            <a:ext cx="3495775" cy="9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7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Reverse on Gradient">
    <p:bg>
      <p:bgPr>
        <a:gradFill>
          <a:gsLst>
            <a:gs pos="4000">
              <a:srgbClr val="F4382E"/>
            </a:gs>
            <a:gs pos="100000">
              <a:srgbClr val="FF8F1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40A594C-545F-064A-8857-1E32DAF5A4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31" y="3001306"/>
            <a:ext cx="3164939" cy="85538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ED96FED-83BC-7A48-BBDF-258DAFA15F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31" y="3001306"/>
            <a:ext cx="3164939" cy="8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72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Divider 1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067" y="3242886"/>
            <a:ext cx="3206044" cy="867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850104-CB75-6C4D-8C54-67B82B744B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F7106-2F14-2F48-B4E5-58A4DF494B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067" y="3242886"/>
            <a:ext cx="3206044" cy="8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67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cam - Single Presenter Profil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-2"/>
            <a:ext cx="12192001" cy="6858001"/>
          </a:xfrm>
          <a:prstGeom prst="rect">
            <a:avLst/>
          </a:prstGeom>
        </p:spPr>
      </p:pic>
      <p:sp>
        <p:nvSpPr>
          <p:cNvPr id="2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14399" y="1552045"/>
            <a:ext cx="2277209" cy="2278563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0E41AB0-9A99-3340-A609-6FAE7057C3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3918924"/>
            <a:ext cx="2277209" cy="31598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Aft>
                <a:spcPts val="300"/>
              </a:spcAft>
              <a:buNone/>
              <a:defRPr sz="14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marL="914400" indent="0" algn="ctr">
              <a:buNone/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8BD7F4E7-2FCD-8F42-B7BF-FDCFEEDC0B5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4399" y="4234906"/>
            <a:ext cx="2277209" cy="78561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89898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E73F34E-E58C-F84B-8A77-C5F047EB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5282-BAA1-8E45-A5E9-3CC39E5B03C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08376" y="1887576"/>
            <a:ext cx="6647174" cy="327415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B8B3DA-624C-CC43-B11C-2D7EBB5F67A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08376" y="1552045"/>
            <a:ext cx="6647171" cy="277812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280160" indent="0">
              <a:buNone/>
              <a:defRPr/>
            </a:lvl4pPr>
            <a:lvl5pPr marL="17373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565B9F96-2696-EA40-A79C-F841DE71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6458" y="6381351"/>
            <a:ext cx="652150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1700F54E-8588-1541-8DE9-ECD2F1E63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8F9500F-56C2-7B42-BE74-E5E9AB4F0D38}" type="datetime1">
              <a:rPr lang="en-US" smtClean="0"/>
              <a:t>7/21/25</a:t>
            </a:fld>
            <a:endParaRPr lang="en-US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AABE1074-5C83-0D4B-B767-4B97981C5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6956283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770E15-4F1F-5548-90C3-E4BC03DB31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8757" y="6351657"/>
            <a:ext cx="1051555" cy="361986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14928B-2175-084F-B766-C4B37A14A109}"/>
              </a:ext>
            </a:extLst>
          </p:cNvPr>
          <p:cNvSpPr/>
          <p:nvPr userDrawn="1"/>
        </p:nvSpPr>
        <p:spPr>
          <a:xfrm>
            <a:off x="11130774" y="293790"/>
            <a:ext cx="819538" cy="6286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898989"/>
                </a:solidFill>
                <a:latin typeface="Sofia Pro Medium" pitchFamily="2" charset="77"/>
              </a:rPr>
              <a:t>Place </a:t>
            </a:r>
            <a:br>
              <a:rPr lang="en-US" sz="800" b="0" i="0" dirty="0">
                <a:solidFill>
                  <a:srgbClr val="898989"/>
                </a:solidFill>
                <a:latin typeface="Sofia Pro Medium" pitchFamily="2" charset="77"/>
              </a:rPr>
            </a:br>
            <a:r>
              <a:rPr lang="en-US" sz="800" b="0" i="0" dirty="0">
                <a:solidFill>
                  <a:srgbClr val="898989"/>
                </a:solidFill>
                <a:latin typeface="Sofia Pro Medium" pitchFamily="2" charset="77"/>
              </a:rPr>
              <a:t>Webcam Here</a:t>
            </a:r>
          </a:p>
        </p:txBody>
      </p:sp>
    </p:spTree>
    <p:extLst>
      <p:ext uri="{BB962C8B-B14F-4D97-AF65-F5344CB8AC3E}">
        <p14:creationId xmlns:p14="http://schemas.microsoft.com/office/powerpoint/2010/main" val="4683351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cam - Primary Slide Layout">
    <p:bg>
      <p:bgPr>
        <a:gradFill>
          <a:gsLst>
            <a:gs pos="65000">
              <a:srgbClr val="E28B2A">
                <a:alpha val="85490"/>
              </a:srgbClr>
            </a:gs>
            <a:gs pos="38000">
              <a:srgbClr val="7A4B9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3FD212-56B5-D642-B832-350511904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5342D-357F-D04C-B0D6-3E7603B6E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4" y="1830486"/>
            <a:ext cx="9317736" cy="4029377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defRPr sz="1800"/>
            </a:lvl1pPr>
            <a:lvl2pPr>
              <a:buClr>
                <a:srgbClr val="F4382E"/>
              </a:buClr>
              <a:defRPr sz="1600"/>
            </a:lvl2pPr>
            <a:lvl3pPr>
              <a:buClr>
                <a:srgbClr val="F4382E"/>
              </a:buClr>
              <a:defRPr sz="1400"/>
            </a:lvl3pPr>
            <a:lvl4pPr>
              <a:buClr>
                <a:srgbClr val="F4382E"/>
              </a:buClr>
              <a:defRPr sz="1200"/>
            </a:lvl4pPr>
            <a:lvl5pPr>
              <a:buClr>
                <a:srgbClr val="F4382E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04589C-68E9-3344-A4C0-74E91BFC30A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7813" y="514670"/>
            <a:ext cx="9315763" cy="365487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E2F172-33D7-AC4D-AD4C-FEFA835C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3" y="167938"/>
            <a:ext cx="9317736" cy="258015"/>
          </a:xfrm>
        </p:spPr>
        <p:txBody>
          <a:bodyPr anchor="t">
            <a:noAutofit/>
          </a:bodyPr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96532157-3B48-E549-98A3-1AACB45CBD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3" y="958338"/>
            <a:ext cx="9317736" cy="3651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415396C8-F311-8548-8B33-CBAAC825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6458" y="6381351"/>
            <a:ext cx="652150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73F2A64D-52A4-6246-8B9C-4E2F1B10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8F9500F-56C2-7B42-BE74-E5E9AB4F0D38}" type="datetime1">
              <a:rPr lang="en-US" smtClean="0"/>
              <a:t>7/21/25</a:t>
            </a:fld>
            <a:endParaRPr lang="en-US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A103E867-5F87-6B4C-A48C-44E41EB2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6956283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AD441D00-2110-F529-132C-CC9EFA469A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81483" y="5566696"/>
            <a:ext cx="1051556" cy="434937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73558F89-706D-0D78-4A5C-96BC73AA14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28267"/>
          <a:stretch>
            <a:fillRect/>
          </a:stretch>
        </p:blipFill>
        <p:spPr>
          <a:xfrm>
            <a:off x="10912213" y="4587040"/>
            <a:ext cx="1198636" cy="4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76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cam - Basic Slide Layout">
    <p:bg>
      <p:bgPr>
        <a:gradFill>
          <a:gsLst>
            <a:gs pos="100000">
              <a:srgbClr val="FF8F1C"/>
            </a:gs>
            <a:gs pos="4000">
              <a:srgbClr val="FD20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3FD212-56B5-D642-B832-350511904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5342D-357F-D04C-B0D6-3E7603B6E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4" y="1017270"/>
            <a:ext cx="9317736" cy="4842593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defRPr sz="1800"/>
            </a:lvl1pPr>
            <a:lvl2pPr>
              <a:buClr>
                <a:srgbClr val="F4382E"/>
              </a:buClr>
              <a:defRPr sz="1600"/>
            </a:lvl2pPr>
            <a:lvl3pPr>
              <a:buClr>
                <a:srgbClr val="F4382E"/>
              </a:buClr>
              <a:defRPr sz="1400"/>
            </a:lvl3pPr>
            <a:lvl4pPr>
              <a:buClr>
                <a:srgbClr val="F4382E"/>
              </a:buClr>
              <a:defRPr sz="1200"/>
            </a:lvl4pPr>
            <a:lvl5pPr>
              <a:buClr>
                <a:srgbClr val="F4382E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E2F172-33D7-AC4D-AD4C-FEFA835C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415396C8-F311-8548-8B33-CBAAC825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6458" y="6381351"/>
            <a:ext cx="652150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73F2A64D-52A4-6246-8B9C-4E2F1B10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8F9500F-56C2-7B42-BE74-E5E9AB4F0D38}" type="datetime1">
              <a:rPr lang="en-US" smtClean="0"/>
              <a:t>7/21/25</a:t>
            </a:fld>
            <a:endParaRPr lang="en-US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A103E867-5F87-6B4C-A48C-44E41EB2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6956283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BC59C1-0F47-BB49-AB52-A4F8F2F72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8757" y="6351657"/>
            <a:ext cx="1051555" cy="36198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D793DE-E290-FC46-85CD-01CC2BEFDFE4}"/>
              </a:ext>
            </a:extLst>
          </p:cNvPr>
          <p:cNvSpPr/>
          <p:nvPr userDrawn="1"/>
        </p:nvSpPr>
        <p:spPr>
          <a:xfrm>
            <a:off x="11130774" y="293790"/>
            <a:ext cx="819538" cy="6286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Place </a:t>
            </a:r>
            <a:b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</a:br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Webcam Here</a:t>
            </a:r>
          </a:p>
        </p:txBody>
      </p:sp>
    </p:spTree>
    <p:extLst>
      <p:ext uri="{BB962C8B-B14F-4D97-AF65-F5344CB8AC3E}">
        <p14:creationId xmlns:p14="http://schemas.microsoft.com/office/powerpoint/2010/main" val="29573103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cam - Two Column">
    <p:bg>
      <p:bgPr>
        <a:gradFill>
          <a:gsLst>
            <a:gs pos="4000">
              <a:srgbClr val="F4382E"/>
            </a:gs>
            <a:gs pos="100000">
              <a:srgbClr val="FF8F1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694C6B-ADF1-2E4B-9420-76229EA73F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56BF9-275C-7C47-B8EE-7429C371F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404011"/>
            <a:ext cx="4492233" cy="659351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E24CC-D7B3-084E-A6EB-C329CCA03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141111"/>
            <a:ext cx="4492233" cy="3922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DA716-8061-5748-A3D9-D54D2AC84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74991" y="1404011"/>
            <a:ext cx="4492233" cy="659351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C3B6F-9E0E-574E-8D34-5374C57D7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74991" y="2141112"/>
            <a:ext cx="4492233" cy="392257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038249C-423D-A349-A51B-FFD86529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7520AA4-0A4A-654E-8967-C6E777228D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3" y="922440"/>
            <a:ext cx="9317736" cy="3651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F89C3FC-A4E3-FF48-8F54-987218E0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6458" y="6381351"/>
            <a:ext cx="652150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2330CAD5-A083-1640-8BC1-88E7C12E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8F9500F-56C2-7B42-BE74-E5E9AB4F0D38}" type="datetime1">
              <a:rPr lang="en-US" smtClean="0"/>
              <a:t>7/21/25</a:t>
            </a:fld>
            <a:endParaRPr lang="en-US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9A05C1A2-CB05-9442-B657-8A502929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6956283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DF20E4-B1F6-F245-84E9-495F77797B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8757" y="6351657"/>
            <a:ext cx="1051555" cy="3619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41A1BB6-BB1F-2E40-8D96-558F24B79E3C}"/>
              </a:ext>
            </a:extLst>
          </p:cNvPr>
          <p:cNvSpPr/>
          <p:nvPr userDrawn="1"/>
        </p:nvSpPr>
        <p:spPr>
          <a:xfrm>
            <a:off x="11130774" y="293790"/>
            <a:ext cx="819538" cy="6286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Place </a:t>
            </a:r>
            <a:b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</a:br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Webcam Here</a:t>
            </a:r>
          </a:p>
        </p:txBody>
      </p:sp>
    </p:spTree>
    <p:extLst>
      <p:ext uri="{BB962C8B-B14F-4D97-AF65-F5344CB8AC3E}">
        <p14:creationId xmlns:p14="http://schemas.microsoft.com/office/powerpoint/2010/main" val="987248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Right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0099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292436" y="1853514"/>
            <a:ext cx="5944133" cy="2854409"/>
          </a:xfrm>
        </p:spPr>
        <p:txBody>
          <a:bodyPr anchor="ctr">
            <a:noAutofit/>
          </a:bodyPr>
          <a:lstStyle>
            <a:lvl1pPr algn="r">
              <a:defRPr sz="4000" b="1" i="0">
                <a:solidFill>
                  <a:srgbClr val="F4F1EB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/>
              <a:t>Click to Add Section Title Here</a:t>
            </a:r>
          </a:p>
        </p:txBody>
      </p:sp>
      <p:pic>
        <p:nvPicPr>
          <p:cNvPr id="5" name="Picture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ADACE8E-A47C-EE4F-B6C4-423AA9E29C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7561" y="5918886"/>
            <a:ext cx="1869007" cy="433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CFF3C-F7C8-744E-BCD5-2CC89EECA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842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cam - Plain Background Three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8A19CB-831F-7C45-B00A-E9F88C4999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6330685"/>
            <a:ext cx="1047960" cy="358574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E0B32DB7-1704-4F46-8D5D-7C6A1841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3514" y="6351657"/>
            <a:ext cx="682034" cy="365125"/>
          </a:xfrm>
        </p:spPr>
        <p:txBody>
          <a:bodyPr/>
          <a:lstStyle>
            <a:lvl1pPr>
              <a:defRPr sz="1100" b="0" i="0"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5AA039EF-25DF-1842-B622-233BC49A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C6C70B1B-64C5-3744-B4E4-546F34BF1874}" type="datetime1">
              <a:rPr lang="en-US" smtClean="0"/>
              <a:t>7/21/25</a:t>
            </a:fld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29C4C421-9493-5248-B3E6-20C72084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7" y="6356350"/>
            <a:ext cx="6544784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9907EC-913C-BB48-A5A2-753E0CEC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508901"/>
            <a:ext cx="2961855" cy="710214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1223254-32EA-BF45-86EC-38F43702D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219114"/>
            <a:ext cx="2961855" cy="3922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CE94F2D-A8BE-9C46-A04F-1D85AA546F2D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016741" y="1518284"/>
            <a:ext cx="2961855" cy="710214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43BEFDC9-90CA-FE4B-995E-F71F6D1C2296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4016741" y="2228497"/>
            <a:ext cx="2961855" cy="3922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6C293D1-2672-F64E-9377-0AED23A81789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7193695" y="1508901"/>
            <a:ext cx="2961855" cy="710214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CD13946-C872-DE43-A8FB-D6BEF07F0273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7193695" y="2219114"/>
            <a:ext cx="2961855" cy="392257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DA2751F-79CF-B644-A294-8EE4786F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6373B45-C701-874E-A3AF-F4951D28799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3" y="922440"/>
            <a:ext cx="9317736" cy="3651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4A28DEC-D126-7547-B7E8-0F65BE888F7B}"/>
              </a:ext>
            </a:extLst>
          </p:cNvPr>
          <p:cNvSpPr/>
          <p:nvPr userDrawn="1"/>
        </p:nvSpPr>
        <p:spPr>
          <a:xfrm>
            <a:off x="11130774" y="293790"/>
            <a:ext cx="819538" cy="6286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Place </a:t>
            </a:r>
            <a:b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</a:br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Webcam Here</a:t>
            </a:r>
          </a:p>
        </p:txBody>
      </p:sp>
    </p:spTree>
    <p:extLst>
      <p:ext uri="{BB962C8B-B14F-4D97-AF65-F5344CB8AC3E}">
        <p14:creationId xmlns:p14="http://schemas.microsoft.com/office/powerpoint/2010/main" val="2819344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cam - Plain Background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1CDD7-68E9-194B-B5A7-37A4DB3E8E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810" y="1406769"/>
            <a:ext cx="9727485" cy="467597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05B9EE2-D185-894F-943F-A7B59A57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B8F0AD6-6947-E943-8AF2-7DCCA1DB9A0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3" y="922440"/>
            <a:ext cx="9317736" cy="3651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5B39C8-FB1C-354D-A973-82FFA7EFA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6330685"/>
            <a:ext cx="1047960" cy="358574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EFA06AE2-BBF6-2144-B093-77ECA3AD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3514" y="6351657"/>
            <a:ext cx="682034" cy="365125"/>
          </a:xfrm>
        </p:spPr>
        <p:txBody>
          <a:bodyPr/>
          <a:lstStyle>
            <a:lvl1pPr>
              <a:defRPr sz="1100" b="0" i="0"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EBA06C04-6A71-6F48-8BFF-75986AA9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C6C70B1B-64C5-3744-B4E4-546F34BF1874}" type="datetime1">
              <a:rPr lang="en-US" smtClean="0"/>
              <a:t>7/21/25</a:t>
            </a:fld>
            <a:endParaRPr lang="en-US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3BAA328A-817E-7743-9CA6-5F6FA4C6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7" y="6356350"/>
            <a:ext cx="6544784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7838D4-71DD-2D4B-989C-EB41C2263133}"/>
              </a:ext>
            </a:extLst>
          </p:cNvPr>
          <p:cNvSpPr/>
          <p:nvPr userDrawn="1"/>
        </p:nvSpPr>
        <p:spPr>
          <a:xfrm>
            <a:off x="11130774" y="293790"/>
            <a:ext cx="819538" cy="6286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Place </a:t>
            </a:r>
            <a:b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</a:br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Webcam Here</a:t>
            </a:r>
          </a:p>
        </p:txBody>
      </p:sp>
    </p:spTree>
    <p:extLst>
      <p:ext uri="{BB962C8B-B14F-4D97-AF65-F5344CB8AC3E}">
        <p14:creationId xmlns:p14="http://schemas.microsoft.com/office/powerpoint/2010/main" val="3389918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cam - Basic Plain Background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1CDD7-68E9-194B-B5A7-37A4DB3E8E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810" y="1005840"/>
            <a:ext cx="9727485" cy="50769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05B9EE2-D185-894F-943F-A7B59A57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5B39C8-FB1C-354D-A973-82FFA7EFA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6330685"/>
            <a:ext cx="1047960" cy="358574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EFA06AE2-BBF6-2144-B093-77ECA3AD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3514" y="6351657"/>
            <a:ext cx="682034" cy="365125"/>
          </a:xfrm>
        </p:spPr>
        <p:txBody>
          <a:bodyPr/>
          <a:lstStyle>
            <a:lvl1pPr>
              <a:defRPr sz="1100" b="0" i="0"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EBA06C04-6A71-6F48-8BFF-75986AA9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C6C70B1B-64C5-3744-B4E4-546F34BF1874}" type="datetime1">
              <a:rPr lang="en-US" smtClean="0"/>
              <a:t>7/21/25</a:t>
            </a:fld>
            <a:endParaRPr lang="en-US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3BAA328A-817E-7743-9CA6-5F6FA4C6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7" y="6356350"/>
            <a:ext cx="6544784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0E91D2-C777-484A-A323-E6D5A9D5C173}"/>
              </a:ext>
            </a:extLst>
          </p:cNvPr>
          <p:cNvSpPr/>
          <p:nvPr userDrawn="1"/>
        </p:nvSpPr>
        <p:spPr>
          <a:xfrm>
            <a:off x="11130774" y="293790"/>
            <a:ext cx="819538" cy="6286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Place </a:t>
            </a:r>
            <a:b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</a:br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Webcam Here</a:t>
            </a:r>
          </a:p>
        </p:txBody>
      </p:sp>
    </p:spTree>
    <p:extLst>
      <p:ext uri="{BB962C8B-B14F-4D97-AF65-F5344CB8AC3E}">
        <p14:creationId xmlns:p14="http://schemas.microsoft.com/office/powerpoint/2010/main" val="444153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cam_Content, Desktop Devic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366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4369" y="463296"/>
            <a:ext cx="7389963" cy="6162373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667230" y="1245807"/>
            <a:ext cx="5988322" cy="3387153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i="0">
                <a:latin typeface="Sofia Pro Black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626513-7C6E-0E4E-9E0F-88A96817A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3" y="2002115"/>
            <a:ext cx="4367233" cy="394148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EDE1691-7F88-1543-84CE-EC620E9C1046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837815" y="1647781"/>
            <a:ext cx="4350342" cy="345156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8850427-EC26-7A48-8EBB-5E5E6F44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4367233" cy="996562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B9F3CC0-8CC6-CC49-AE97-A130876B09E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9916458" y="6381351"/>
            <a:ext cx="652150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B3B1391A-AFA1-0A49-8B1E-AB332C86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8F9500F-56C2-7B42-BE74-E5E9AB4F0D38}" type="datetime1">
              <a:rPr lang="en-US" smtClean="0"/>
              <a:t>7/21/25</a:t>
            </a:fld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BF9098D0-75EA-A940-92BF-3E51DEFE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6956283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E6F813-C901-5840-870C-EFC5F6B871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8757" y="6351657"/>
            <a:ext cx="1051555" cy="36198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188F357-CD5B-C841-AFF2-DE72D3686577}"/>
              </a:ext>
            </a:extLst>
          </p:cNvPr>
          <p:cNvSpPr/>
          <p:nvPr userDrawn="1"/>
        </p:nvSpPr>
        <p:spPr>
          <a:xfrm>
            <a:off x="11130774" y="293790"/>
            <a:ext cx="819538" cy="6286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Place </a:t>
            </a:r>
            <a:b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</a:br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Webcam Here</a:t>
            </a:r>
          </a:p>
        </p:txBody>
      </p:sp>
    </p:spTree>
    <p:extLst>
      <p:ext uri="{BB962C8B-B14F-4D97-AF65-F5344CB8AC3E}">
        <p14:creationId xmlns:p14="http://schemas.microsoft.com/office/powerpoint/2010/main" val="3057049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cam_Content, Desktop &amp; Mobil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41761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8588E9-294F-4647-9117-A753EB4D4E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397" y="-41761"/>
            <a:ext cx="7154798" cy="5966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55662A-C112-FA4A-AA38-4DF77BD2F4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7222" y="1874332"/>
            <a:ext cx="2375773" cy="4545120"/>
          </a:xfrm>
          <a:prstGeom prst="rect">
            <a:avLst/>
          </a:prstGeom>
        </p:spPr>
      </p:pic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C2BA6BA-1C42-3940-85B7-7C94A8BF47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71608" y="2209667"/>
            <a:ext cx="1798730" cy="3812996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90010 w 2504250"/>
              <a:gd name="connsiteY7" fmla="*/ 5036865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57632"/>
              <a:gd name="connsiteX1" fmla="*/ 615781 w 2504250"/>
              <a:gd name="connsiteY1" fmla="*/ 0 h 5357632"/>
              <a:gd name="connsiteX2" fmla="*/ 732815 w 2504250"/>
              <a:gd name="connsiteY2" fmla="*/ 183847 h 5357632"/>
              <a:gd name="connsiteX3" fmla="*/ 1797081 w 2504250"/>
              <a:gd name="connsiteY3" fmla="*/ 189865 h 5357632"/>
              <a:gd name="connsiteX4" fmla="*/ 1924342 w 2504250"/>
              <a:gd name="connsiteY4" fmla="*/ 14513 h 5357632"/>
              <a:gd name="connsiteX5" fmla="*/ 2139267 w 2504250"/>
              <a:gd name="connsiteY5" fmla="*/ 15141 h 5357632"/>
              <a:gd name="connsiteX6" fmla="*/ 2504250 w 2504250"/>
              <a:gd name="connsiteY6" fmla="*/ 331512 h 5357632"/>
              <a:gd name="connsiteX7" fmla="*/ 2490010 w 2504250"/>
              <a:gd name="connsiteY7" fmla="*/ 5036865 h 5357632"/>
              <a:gd name="connsiteX8" fmla="*/ 2147989 w 2504250"/>
              <a:gd name="connsiteY8" fmla="*/ 5357632 h 5357632"/>
              <a:gd name="connsiteX9" fmla="*/ 307378 w 2504250"/>
              <a:gd name="connsiteY9" fmla="*/ 5345856 h 5357632"/>
              <a:gd name="connsiteX10" fmla="*/ 0 w 2504250"/>
              <a:gd name="connsiteY10" fmla="*/ 5008098 h 5357632"/>
              <a:gd name="connsiteX11" fmla="*/ 42536 w 2504250"/>
              <a:gd name="connsiteY11" fmla="*/ 337588 h 5357632"/>
              <a:gd name="connsiteX12" fmla="*/ 377136 w 2504250"/>
              <a:gd name="connsiteY12" fmla="*/ 2988 h 5357632"/>
              <a:gd name="connsiteX0" fmla="*/ 377136 w 2504250"/>
              <a:gd name="connsiteY0" fmla="*/ 2988 h 5359501"/>
              <a:gd name="connsiteX1" fmla="*/ 615781 w 2504250"/>
              <a:gd name="connsiteY1" fmla="*/ 0 h 5359501"/>
              <a:gd name="connsiteX2" fmla="*/ 732815 w 2504250"/>
              <a:gd name="connsiteY2" fmla="*/ 183847 h 5359501"/>
              <a:gd name="connsiteX3" fmla="*/ 1797081 w 2504250"/>
              <a:gd name="connsiteY3" fmla="*/ 189865 h 5359501"/>
              <a:gd name="connsiteX4" fmla="*/ 1924342 w 2504250"/>
              <a:gd name="connsiteY4" fmla="*/ 14513 h 5359501"/>
              <a:gd name="connsiteX5" fmla="*/ 2139267 w 2504250"/>
              <a:gd name="connsiteY5" fmla="*/ 15141 h 5359501"/>
              <a:gd name="connsiteX6" fmla="*/ 2504250 w 2504250"/>
              <a:gd name="connsiteY6" fmla="*/ 331512 h 5359501"/>
              <a:gd name="connsiteX7" fmla="*/ 2490010 w 2504250"/>
              <a:gd name="connsiteY7" fmla="*/ 5036865 h 5359501"/>
              <a:gd name="connsiteX8" fmla="*/ 2147989 w 2504250"/>
              <a:gd name="connsiteY8" fmla="*/ 5357632 h 5359501"/>
              <a:gd name="connsiteX9" fmla="*/ 356261 w 2504250"/>
              <a:gd name="connsiteY9" fmla="*/ 5359244 h 5359501"/>
              <a:gd name="connsiteX10" fmla="*/ 0 w 2504250"/>
              <a:gd name="connsiteY10" fmla="*/ 5008098 h 5359501"/>
              <a:gd name="connsiteX11" fmla="*/ 42536 w 2504250"/>
              <a:gd name="connsiteY11" fmla="*/ 337588 h 5359501"/>
              <a:gd name="connsiteX12" fmla="*/ 377136 w 2504250"/>
              <a:gd name="connsiteY12" fmla="*/ 2988 h 5359501"/>
              <a:gd name="connsiteX0" fmla="*/ 390468 w 2517582"/>
              <a:gd name="connsiteY0" fmla="*/ 2988 h 5359546"/>
              <a:gd name="connsiteX1" fmla="*/ 629113 w 2517582"/>
              <a:gd name="connsiteY1" fmla="*/ 0 h 5359546"/>
              <a:gd name="connsiteX2" fmla="*/ 746147 w 2517582"/>
              <a:gd name="connsiteY2" fmla="*/ 183847 h 5359546"/>
              <a:gd name="connsiteX3" fmla="*/ 1810413 w 2517582"/>
              <a:gd name="connsiteY3" fmla="*/ 189865 h 5359546"/>
              <a:gd name="connsiteX4" fmla="*/ 1937674 w 2517582"/>
              <a:gd name="connsiteY4" fmla="*/ 14513 h 5359546"/>
              <a:gd name="connsiteX5" fmla="*/ 2152599 w 2517582"/>
              <a:gd name="connsiteY5" fmla="*/ 15141 h 5359546"/>
              <a:gd name="connsiteX6" fmla="*/ 2517582 w 2517582"/>
              <a:gd name="connsiteY6" fmla="*/ 331512 h 5359546"/>
              <a:gd name="connsiteX7" fmla="*/ 2503342 w 2517582"/>
              <a:gd name="connsiteY7" fmla="*/ 5036865 h 5359546"/>
              <a:gd name="connsiteX8" fmla="*/ 2161321 w 2517582"/>
              <a:gd name="connsiteY8" fmla="*/ 5357632 h 5359546"/>
              <a:gd name="connsiteX9" fmla="*/ 369593 w 2517582"/>
              <a:gd name="connsiteY9" fmla="*/ 5359244 h 5359546"/>
              <a:gd name="connsiteX10" fmla="*/ 0 w 2517582"/>
              <a:gd name="connsiteY10" fmla="*/ 5030412 h 5359546"/>
              <a:gd name="connsiteX11" fmla="*/ 55868 w 2517582"/>
              <a:gd name="connsiteY11" fmla="*/ 337588 h 5359546"/>
              <a:gd name="connsiteX12" fmla="*/ 390468 w 2517582"/>
              <a:gd name="connsiteY12" fmla="*/ 2988 h 5359546"/>
              <a:gd name="connsiteX0" fmla="*/ 390468 w 2517582"/>
              <a:gd name="connsiteY0" fmla="*/ 2988 h 5359546"/>
              <a:gd name="connsiteX1" fmla="*/ 629113 w 2517582"/>
              <a:gd name="connsiteY1" fmla="*/ 0 h 5359546"/>
              <a:gd name="connsiteX2" fmla="*/ 746147 w 2517582"/>
              <a:gd name="connsiteY2" fmla="*/ 183847 h 5359546"/>
              <a:gd name="connsiteX3" fmla="*/ 1810413 w 2517582"/>
              <a:gd name="connsiteY3" fmla="*/ 189865 h 5359546"/>
              <a:gd name="connsiteX4" fmla="*/ 1937674 w 2517582"/>
              <a:gd name="connsiteY4" fmla="*/ 14513 h 5359546"/>
              <a:gd name="connsiteX5" fmla="*/ 2152599 w 2517582"/>
              <a:gd name="connsiteY5" fmla="*/ 15141 h 5359546"/>
              <a:gd name="connsiteX6" fmla="*/ 2517582 w 2517582"/>
              <a:gd name="connsiteY6" fmla="*/ 331512 h 5359546"/>
              <a:gd name="connsiteX7" fmla="*/ 2503342 w 2517582"/>
              <a:gd name="connsiteY7" fmla="*/ 5036865 h 5359546"/>
              <a:gd name="connsiteX8" fmla="*/ 2161321 w 2517582"/>
              <a:gd name="connsiteY8" fmla="*/ 5357632 h 5359546"/>
              <a:gd name="connsiteX9" fmla="*/ 369593 w 2517582"/>
              <a:gd name="connsiteY9" fmla="*/ 5359244 h 5359546"/>
              <a:gd name="connsiteX10" fmla="*/ 0 w 2517582"/>
              <a:gd name="connsiteY10" fmla="*/ 5030412 h 5359546"/>
              <a:gd name="connsiteX11" fmla="*/ 42537 w 2517582"/>
              <a:gd name="connsiteY11" fmla="*/ 333126 h 5359546"/>
              <a:gd name="connsiteX12" fmla="*/ 390468 w 2517582"/>
              <a:gd name="connsiteY12" fmla="*/ 2988 h 535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7582" h="5359546">
                <a:moveTo>
                  <a:pt x="390468" y="2988"/>
                </a:moveTo>
                <a:lnTo>
                  <a:pt x="629113" y="0"/>
                </a:lnTo>
                <a:cubicBezTo>
                  <a:pt x="622408" y="145653"/>
                  <a:pt x="637060" y="183349"/>
                  <a:pt x="746147" y="183847"/>
                </a:cubicBezTo>
                <a:lnTo>
                  <a:pt x="1810413" y="189865"/>
                </a:lnTo>
                <a:cubicBezTo>
                  <a:pt x="1948181" y="204177"/>
                  <a:pt x="1942422" y="40595"/>
                  <a:pt x="1937674" y="14513"/>
                </a:cubicBezTo>
                <a:cubicBezTo>
                  <a:pt x="2048237" y="12563"/>
                  <a:pt x="2082226" y="9906"/>
                  <a:pt x="2152599" y="15141"/>
                </a:cubicBezTo>
                <a:cubicBezTo>
                  <a:pt x="2399607" y="15141"/>
                  <a:pt x="2517582" y="146718"/>
                  <a:pt x="2517582" y="331512"/>
                </a:cubicBezTo>
                <a:cubicBezTo>
                  <a:pt x="2512835" y="1899963"/>
                  <a:pt x="2508089" y="3468414"/>
                  <a:pt x="2503342" y="5036865"/>
                </a:cubicBezTo>
                <a:cubicBezTo>
                  <a:pt x="2510600" y="5241735"/>
                  <a:pt x="2351677" y="5357632"/>
                  <a:pt x="2161321" y="5357632"/>
                </a:cubicBezTo>
                <a:lnTo>
                  <a:pt x="369593" y="5359244"/>
                </a:lnTo>
                <a:cubicBezTo>
                  <a:pt x="142951" y="5366502"/>
                  <a:pt x="7257" y="5242540"/>
                  <a:pt x="0" y="5030412"/>
                </a:cubicBezTo>
                <a:lnTo>
                  <a:pt x="42537" y="333126"/>
                </a:lnTo>
                <a:cubicBezTo>
                  <a:pt x="42537" y="148332"/>
                  <a:pt x="134572" y="-1474"/>
                  <a:pt x="390468" y="2988"/>
                </a:cubicBez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323E48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2BD84E75-B6ED-D543-B317-62715B5A77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7156" y="718466"/>
            <a:ext cx="5710426" cy="3242909"/>
          </a:xfrm>
          <a:custGeom>
            <a:avLst/>
            <a:gdLst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57762 w 4957762"/>
              <a:gd name="connsiteY2" fmla="*/ 2784475 h 2784475"/>
              <a:gd name="connsiteX3" fmla="*/ 0 w 4957762"/>
              <a:gd name="connsiteY3" fmla="*/ 2784475 h 2784475"/>
              <a:gd name="connsiteX4" fmla="*/ 0 w 4957762"/>
              <a:gd name="connsiteY4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957762 w 4957762"/>
              <a:gd name="connsiteY3" fmla="*/ 2784475 h 2784475"/>
              <a:gd name="connsiteX4" fmla="*/ 0 w 4957762"/>
              <a:gd name="connsiteY4" fmla="*/ 2784475 h 2784475"/>
              <a:gd name="connsiteX5" fmla="*/ 0 w 4957762"/>
              <a:gd name="connsiteY5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957762 w 4957762"/>
              <a:gd name="connsiteY3" fmla="*/ 2784475 h 2784475"/>
              <a:gd name="connsiteX4" fmla="*/ 3757612 w 4957762"/>
              <a:gd name="connsiteY4" fmla="*/ 2784475 h 2784475"/>
              <a:gd name="connsiteX5" fmla="*/ 0 w 4957762"/>
              <a:gd name="connsiteY5" fmla="*/ 2784475 h 2784475"/>
              <a:gd name="connsiteX6" fmla="*/ 0 w 4957762"/>
              <a:gd name="connsiteY6" fmla="*/ 0 h 2784475"/>
              <a:gd name="connsiteX0" fmla="*/ 0 w 5043913"/>
              <a:gd name="connsiteY0" fmla="*/ 0 h 2784837"/>
              <a:gd name="connsiteX1" fmla="*/ 4957762 w 5043913"/>
              <a:gd name="connsiteY1" fmla="*/ 0 h 2784837"/>
              <a:gd name="connsiteX2" fmla="*/ 4947602 w 5043913"/>
              <a:gd name="connsiteY2" fmla="*/ 1067435 h 2784837"/>
              <a:gd name="connsiteX3" fmla="*/ 4948237 w 5043913"/>
              <a:gd name="connsiteY3" fmla="*/ 2590800 h 2784837"/>
              <a:gd name="connsiteX4" fmla="*/ 4957762 w 5043913"/>
              <a:gd name="connsiteY4" fmla="*/ 2784475 h 2784837"/>
              <a:gd name="connsiteX5" fmla="*/ 3757612 w 5043913"/>
              <a:gd name="connsiteY5" fmla="*/ 2784475 h 2784837"/>
              <a:gd name="connsiteX6" fmla="*/ 0 w 5043913"/>
              <a:gd name="connsiteY6" fmla="*/ 2784475 h 2784837"/>
              <a:gd name="connsiteX7" fmla="*/ 0 w 5043913"/>
              <a:gd name="connsiteY7" fmla="*/ 0 h 2784837"/>
              <a:gd name="connsiteX0" fmla="*/ 0 w 4966602"/>
              <a:gd name="connsiteY0" fmla="*/ 0 h 2785062"/>
              <a:gd name="connsiteX1" fmla="*/ 4957762 w 4966602"/>
              <a:gd name="connsiteY1" fmla="*/ 0 h 2785062"/>
              <a:gd name="connsiteX2" fmla="*/ 4947602 w 4966602"/>
              <a:gd name="connsiteY2" fmla="*/ 1067435 h 2785062"/>
              <a:gd name="connsiteX3" fmla="*/ 4948237 w 4966602"/>
              <a:gd name="connsiteY3" fmla="*/ 2590800 h 2785062"/>
              <a:gd name="connsiteX4" fmla="*/ 4957762 w 4966602"/>
              <a:gd name="connsiteY4" fmla="*/ 2784475 h 2785062"/>
              <a:gd name="connsiteX5" fmla="*/ 4805362 w 4966602"/>
              <a:gd name="connsiteY5" fmla="*/ 2781300 h 2785062"/>
              <a:gd name="connsiteX6" fmla="*/ 3757612 w 4966602"/>
              <a:gd name="connsiteY6" fmla="*/ 2784475 h 2785062"/>
              <a:gd name="connsiteX7" fmla="*/ 0 w 4966602"/>
              <a:gd name="connsiteY7" fmla="*/ 2784475 h 2785062"/>
              <a:gd name="connsiteX8" fmla="*/ 0 w 4966602"/>
              <a:gd name="connsiteY8" fmla="*/ 0 h 2785062"/>
              <a:gd name="connsiteX0" fmla="*/ 0 w 4966602"/>
              <a:gd name="connsiteY0" fmla="*/ 0 h 2785062"/>
              <a:gd name="connsiteX1" fmla="*/ 4957762 w 4966602"/>
              <a:gd name="connsiteY1" fmla="*/ 0 h 2785062"/>
              <a:gd name="connsiteX2" fmla="*/ 4947602 w 4966602"/>
              <a:gd name="connsiteY2" fmla="*/ 1067435 h 2785062"/>
              <a:gd name="connsiteX3" fmla="*/ 4948237 w 4966602"/>
              <a:gd name="connsiteY3" fmla="*/ 2590800 h 2785062"/>
              <a:gd name="connsiteX4" fmla="*/ 4957762 w 4966602"/>
              <a:gd name="connsiteY4" fmla="*/ 2784475 h 2785062"/>
              <a:gd name="connsiteX5" fmla="*/ 3776662 w 4966602"/>
              <a:gd name="connsiteY5" fmla="*/ 1323975 h 2785062"/>
              <a:gd name="connsiteX6" fmla="*/ 3757612 w 4966602"/>
              <a:gd name="connsiteY6" fmla="*/ 2784475 h 2785062"/>
              <a:gd name="connsiteX7" fmla="*/ 0 w 4966602"/>
              <a:gd name="connsiteY7" fmla="*/ 2784475 h 2785062"/>
              <a:gd name="connsiteX8" fmla="*/ 0 w 4966602"/>
              <a:gd name="connsiteY8" fmla="*/ 0 h 2785062"/>
              <a:gd name="connsiteX0" fmla="*/ 0 w 4958207"/>
              <a:gd name="connsiteY0" fmla="*/ 0 h 2784475"/>
              <a:gd name="connsiteX1" fmla="*/ 4957762 w 4958207"/>
              <a:gd name="connsiteY1" fmla="*/ 0 h 2784475"/>
              <a:gd name="connsiteX2" fmla="*/ 4947602 w 4958207"/>
              <a:gd name="connsiteY2" fmla="*/ 1067435 h 2784475"/>
              <a:gd name="connsiteX3" fmla="*/ 4040187 w 4958207"/>
              <a:gd name="connsiteY3" fmla="*/ 1120775 h 2784475"/>
              <a:gd name="connsiteX4" fmla="*/ 4957762 w 4958207"/>
              <a:gd name="connsiteY4" fmla="*/ 2784475 h 2784475"/>
              <a:gd name="connsiteX5" fmla="*/ 3776662 w 4958207"/>
              <a:gd name="connsiteY5" fmla="*/ 1323975 h 2784475"/>
              <a:gd name="connsiteX6" fmla="*/ 3757612 w 4958207"/>
              <a:gd name="connsiteY6" fmla="*/ 2784475 h 2784475"/>
              <a:gd name="connsiteX7" fmla="*/ 0 w 4958207"/>
              <a:gd name="connsiteY7" fmla="*/ 2784475 h 2784475"/>
              <a:gd name="connsiteX8" fmla="*/ 0 w 4958207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9837 w 4957762"/>
              <a:gd name="connsiteY4" fmla="*/ 1327150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4049712 w 4957762"/>
              <a:gd name="connsiteY3" fmla="*/ 1092200 h 2784475"/>
              <a:gd name="connsiteX4" fmla="*/ 3779837 w 4957762"/>
              <a:gd name="connsiteY4" fmla="*/ 1327150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4049712 w 4957762"/>
              <a:gd name="connsiteY3" fmla="*/ 1092200 h 2784475"/>
              <a:gd name="connsiteX4" fmla="*/ 3575009 w 4957762"/>
              <a:gd name="connsiteY4" fmla="*/ 142956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784366 w 4957762"/>
              <a:gd name="connsiteY3" fmla="*/ 1203924 h 2784475"/>
              <a:gd name="connsiteX4" fmla="*/ 3575009 w 4957762"/>
              <a:gd name="connsiteY4" fmla="*/ 142956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784366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50843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50843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06526 w 4957762"/>
              <a:gd name="connsiteY3" fmla="*/ 1207090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36153"/>
              <a:gd name="connsiteY0" fmla="*/ 15828 h 2800303"/>
              <a:gd name="connsiteX1" fmla="*/ 4935603 w 4936153"/>
              <a:gd name="connsiteY1" fmla="*/ 0 h 2800303"/>
              <a:gd name="connsiteX2" fmla="*/ 4935116 w 4936153"/>
              <a:gd name="connsiteY2" fmla="*/ 1221868 h 2800303"/>
              <a:gd name="connsiteX3" fmla="*/ 3806526 w 4936153"/>
              <a:gd name="connsiteY3" fmla="*/ 1222918 h 2800303"/>
              <a:gd name="connsiteX4" fmla="*/ 3575009 w 4936153"/>
              <a:gd name="connsiteY4" fmla="*/ 1445393 h 2800303"/>
              <a:gd name="connsiteX5" fmla="*/ 3562093 w 4936153"/>
              <a:gd name="connsiteY5" fmla="*/ 2800303 h 2800303"/>
              <a:gd name="connsiteX6" fmla="*/ 0 w 4936153"/>
              <a:gd name="connsiteY6" fmla="*/ 2800303 h 2800303"/>
              <a:gd name="connsiteX7" fmla="*/ 0 w 4936153"/>
              <a:gd name="connsiteY7" fmla="*/ 15828 h 2800303"/>
              <a:gd name="connsiteX0" fmla="*/ 0 w 4939026"/>
              <a:gd name="connsiteY0" fmla="*/ 15828 h 2800303"/>
              <a:gd name="connsiteX1" fmla="*/ 4935603 w 4939026"/>
              <a:gd name="connsiteY1" fmla="*/ 0 h 2800303"/>
              <a:gd name="connsiteX2" fmla="*/ 4938281 w 4939026"/>
              <a:gd name="connsiteY2" fmla="*/ 1225034 h 2800303"/>
              <a:gd name="connsiteX3" fmla="*/ 3806526 w 4939026"/>
              <a:gd name="connsiteY3" fmla="*/ 1222918 h 2800303"/>
              <a:gd name="connsiteX4" fmla="*/ 3575009 w 4939026"/>
              <a:gd name="connsiteY4" fmla="*/ 1445393 h 2800303"/>
              <a:gd name="connsiteX5" fmla="*/ 3562093 w 4939026"/>
              <a:gd name="connsiteY5" fmla="*/ 2800303 h 2800303"/>
              <a:gd name="connsiteX6" fmla="*/ 0 w 4939026"/>
              <a:gd name="connsiteY6" fmla="*/ 2800303 h 2800303"/>
              <a:gd name="connsiteX7" fmla="*/ 0 w 4939026"/>
              <a:gd name="connsiteY7" fmla="*/ 15828 h 2800303"/>
              <a:gd name="connsiteX0" fmla="*/ 0 w 4942191"/>
              <a:gd name="connsiteY0" fmla="*/ 0 h 2806635"/>
              <a:gd name="connsiteX1" fmla="*/ 4938768 w 4942191"/>
              <a:gd name="connsiteY1" fmla="*/ 6332 h 2806635"/>
              <a:gd name="connsiteX2" fmla="*/ 4941446 w 4942191"/>
              <a:gd name="connsiteY2" fmla="*/ 1231366 h 2806635"/>
              <a:gd name="connsiteX3" fmla="*/ 3809691 w 4942191"/>
              <a:gd name="connsiteY3" fmla="*/ 1229250 h 2806635"/>
              <a:gd name="connsiteX4" fmla="*/ 3578174 w 4942191"/>
              <a:gd name="connsiteY4" fmla="*/ 1451725 h 2806635"/>
              <a:gd name="connsiteX5" fmla="*/ 3565258 w 4942191"/>
              <a:gd name="connsiteY5" fmla="*/ 2806635 h 2806635"/>
              <a:gd name="connsiteX6" fmla="*/ 3165 w 4942191"/>
              <a:gd name="connsiteY6" fmla="*/ 2806635 h 2806635"/>
              <a:gd name="connsiteX7" fmla="*/ 0 w 4942191"/>
              <a:gd name="connsiteY7" fmla="*/ 0 h 28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191" h="2806635">
                <a:moveTo>
                  <a:pt x="0" y="0"/>
                </a:moveTo>
                <a:lnTo>
                  <a:pt x="4938768" y="6332"/>
                </a:lnTo>
                <a:cubicBezTo>
                  <a:pt x="4935381" y="362144"/>
                  <a:pt x="4944833" y="875554"/>
                  <a:pt x="4941446" y="1231366"/>
                </a:cubicBezTo>
                <a:cubicBezTo>
                  <a:pt x="4939859" y="1228191"/>
                  <a:pt x="4017557" y="1231963"/>
                  <a:pt x="3809691" y="1229250"/>
                </a:cubicBezTo>
                <a:cubicBezTo>
                  <a:pt x="3799214" y="1230203"/>
                  <a:pt x="3626857" y="1242704"/>
                  <a:pt x="3578174" y="1451725"/>
                </a:cubicBezTo>
                <a:lnTo>
                  <a:pt x="3565258" y="2806635"/>
                </a:lnTo>
                <a:lnTo>
                  <a:pt x="3165" y="280663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323E48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B1FDA8C-FF85-7644-85E0-5272276DF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3" y="2002116"/>
            <a:ext cx="4367233" cy="399112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FAE0BAF-F4ED-0245-AC52-71EA0658B36C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837815" y="1647781"/>
            <a:ext cx="4350342" cy="345156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8B5006-F66A-7549-8099-3EE67A7C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4367233" cy="996562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62C53A5-C77D-1641-96DA-6E100E80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6458" y="6381351"/>
            <a:ext cx="652150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6E8E9C43-3E46-0945-80F9-41322D4FFF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8F9500F-56C2-7B42-BE74-E5E9AB4F0D38}" type="datetime1">
              <a:rPr lang="en-US" smtClean="0"/>
              <a:t>7/21/25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9575650-B0AA-8247-98CB-01C555479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6956283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0522AD-60C6-AF46-A32F-ADB7A981AD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8757" y="6351657"/>
            <a:ext cx="1051555" cy="361986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F5D9680-26C3-284F-8336-3B563D87E7D8}"/>
              </a:ext>
            </a:extLst>
          </p:cNvPr>
          <p:cNvSpPr/>
          <p:nvPr userDrawn="1"/>
        </p:nvSpPr>
        <p:spPr>
          <a:xfrm>
            <a:off x="11130774" y="293790"/>
            <a:ext cx="819538" cy="6286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Place </a:t>
            </a:r>
            <a:b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</a:br>
            <a:r>
              <a:rPr lang="en-US" sz="800" b="0" i="0">
                <a:solidFill>
                  <a:srgbClr val="898989"/>
                </a:solidFill>
                <a:latin typeface="Sofia Pro Medium" pitchFamily="2" charset="77"/>
              </a:rPr>
              <a:t>Webcam Here</a:t>
            </a:r>
          </a:p>
        </p:txBody>
      </p:sp>
    </p:spTree>
    <p:extLst>
      <p:ext uri="{BB962C8B-B14F-4D97-AF65-F5344CB8AC3E}">
        <p14:creationId xmlns:p14="http://schemas.microsoft.com/office/powerpoint/2010/main" val="24506400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cam_Content, Mobil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366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5CE196-0011-754D-A960-9F2D56174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6939" y="810770"/>
            <a:ext cx="3039498" cy="5814899"/>
          </a:xfrm>
          <a:prstGeom prst="rect">
            <a:avLst/>
          </a:prstGeom>
        </p:spPr>
      </p:pic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EA610CFB-B07B-E44C-9AFB-50C7783E6AD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892404" y="1243128"/>
            <a:ext cx="1224609" cy="4853886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1222497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0 h 5343150"/>
              <a:gd name="connsiteX1" fmla="*/ 1222497 w 2504250"/>
              <a:gd name="connsiteY1" fmla="*/ 180859 h 5343150"/>
              <a:gd name="connsiteX2" fmla="*/ 1797081 w 2504250"/>
              <a:gd name="connsiteY2" fmla="*/ 186877 h 5343150"/>
              <a:gd name="connsiteX3" fmla="*/ 1924342 w 2504250"/>
              <a:gd name="connsiteY3" fmla="*/ 11525 h 5343150"/>
              <a:gd name="connsiteX4" fmla="*/ 2139267 w 2504250"/>
              <a:gd name="connsiteY4" fmla="*/ 12153 h 5343150"/>
              <a:gd name="connsiteX5" fmla="*/ 2504250 w 2504250"/>
              <a:gd name="connsiteY5" fmla="*/ 328524 h 5343150"/>
              <a:gd name="connsiteX6" fmla="*/ 2467790 w 2504250"/>
              <a:gd name="connsiteY6" fmla="*/ 5029415 h 5343150"/>
              <a:gd name="connsiteX7" fmla="*/ 2196871 w 2504250"/>
              <a:gd name="connsiteY7" fmla="*/ 5336792 h 5343150"/>
              <a:gd name="connsiteX8" fmla="*/ 307378 w 2504250"/>
              <a:gd name="connsiteY8" fmla="*/ 5342868 h 5343150"/>
              <a:gd name="connsiteX9" fmla="*/ 0 w 2504250"/>
              <a:gd name="connsiteY9" fmla="*/ 5005110 h 5343150"/>
              <a:gd name="connsiteX10" fmla="*/ 42536 w 2504250"/>
              <a:gd name="connsiteY10" fmla="*/ 334600 h 5343150"/>
              <a:gd name="connsiteX11" fmla="*/ 377136 w 2504250"/>
              <a:gd name="connsiteY11" fmla="*/ 0 h 5343150"/>
              <a:gd name="connsiteX0" fmla="*/ 42536 w 2504250"/>
              <a:gd name="connsiteY0" fmla="*/ 395493 h 5404043"/>
              <a:gd name="connsiteX1" fmla="*/ 1222497 w 2504250"/>
              <a:gd name="connsiteY1" fmla="*/ 241752 h 5404043"/>
              <a:gd name="connsiteX2" fmla="*/ 1797081 w 2504250"/>
              <a:gd name="connsiteY2" fmla="*/ 247770 h 5404043"/>
              <a:gd name="connsiteX3" fmla="*/ 1924342 w 2504250"/>
              <a:gd name="connsiteY3" fmla="*/ 72418 h 5404043"/>
              <a:gd name="connsiteX4" fmla="*/ 2139267 w 2504250"/>
              <a:gd name="connsiteY4" fmla="*/ 73046 h 5404043"/>
              <a:gd name="connsiteX5" fmla="*/ 2504250 w 2504250"/>
              <a:gd name="connsiteY5" fmla="*/ 389417 h 5404043"/>
              <a:gd name="connsiteX6" fmla="*/ 2467790 w 2504250"/>
              <a:gd name="connsiteY6" fmla="*/ 5090308 h 5404043"/>
              <a:gd name="connsiteX7" fmla="*/ 2196871 w 2504250"/>
              <a:gd name="connsiteY7" fmla="*/ 5397685 h 5404043"/>
              <a:gd name="connsiteX8" fmla="*/ 307378 w 2504250"/>
              <a:gd name="connsiteY8" fmla="*/ 5403761 h 5404043"/>
              <a:gd name="connsiteX9" fmla="*/ 0 w 2504250"/>
              <a:gd name="connsiteY9" fmla="*/ 5066003 h 5404043"/>
              <a:gd name="connsiteX10" fmla="*/ 42536 w 2504250"/>
              <a:gd name="connsiteY10" fmla="*/ 395493 h 5404043"/>
              <a:gd name="connsiteX0" fmla="*/ 0 w 2504250"/>
              <a:gd name="connsiteY0" fmla="*/ 4996017 h 5334057"/>
              <a:gd name="connsiteX1" fmla="*/ 1222497 w 2504250"/>
              <a:gd name="connsiteY1" fmla="*/ 171766 h 5334057"/>
              <a:gd name="connsiteX2" fmla="*/ 1797081 w 2504250"/>
              <a:gd name="connsiteY2" fmla="*/ 177784 h 5334057"/>
              <a:gd name="connsiteX3" fmla="*/ 1924342 w 2504250"/>
              <a:gd name="connsiteY3" fmla="*/ 2432 h 5334057"/>
              <a:gd name="connsiteX4" fmla="*/ 2139267 w 2504250"/>
              <a:gd name="connsiteY4" fmla="*/ 3060 h 5334057"/>
              <a:gd name="connsiteX5" fmla="*/ 2504250 w 2504250"/>
              <a:gd name="connsiteY5" fmla="*/ 319431 h 5334057"/>
              <a:gd name="connsiteX6" fmla="*/ 2467790 w 2504250"/>
              <a:gd name="connsiteY6" fmla="*/ 5020322 h 5334057"/>
              <a:gd name="connsiteX7" fmla="*/ 2196871 w 2504250"/>
              <a:gd name="connsiteY7" fmla="*/ 5327699 h 5334057"/>
              <a:gd name="connsiteX8" fmla="*/ 307378 w 2504250"/>
              <a:gd name="connsiteY8" fmla="*/ 5333775 h 5334057"/>
              <a:gd name="connsiteX9" fmla="*/ 0 w 2504250"/>
              <a:gd name="connsiteY9" fmla="*/ 4996017 h 5334057"/>
              <a:gd name="connsiteX0" fmla="*/ 20907 w 2217779"/>
              <a:gd name="connsiteY0" fmla="*/ 5333775 h 5333776"/>
              <a:gd name="connsiteX1" fmla="*/ 936026 w 2217779"/>
              <a:gd name="connsiteY1" fmla="*/ 171766 h 5333776"/>
              <a:gd name="connsiteX2" fmla="*/ 1510610 w 2217779"/>
              <a:gd name="connsiteY2" fmla="*/ 177784 h 5333776"/>
              <a:gd name="connsiteX3" fmla="*/ 1637871 w 2217779"/>
              <a:gd name="connsiteY3" fmla="*/ 2432 h 5333776"/>
              <a:gd name="connsiteX4" fmla="*/ 1852796 w 2217779"/>
              <a:gd name="connsiteY4" fmla="*/ 3060 h 5333776"/>
              <a:gd name="connsiteX5" fmla="*/ 2217779 w 2217779"/>
              <a:gd name="connsiteY5" fmla="*/ 319431 h 5333776"/>
              <a:gd name="connsiteX6" fmla="*/ 2181319 w 2217779"/>
              <a:gd name="connsiteY6" fmla="*/ 5020322 h 5333776"/>
              <a:gd name="connsiteX7" fmla="*/ 1910400 w 2217779"/>
              <a:gd name="connsiteY7" fmla="*/ 5327699 h 5333776"/>
              <a:gd name="connsiteX8" fmla="*/ 20907 w 2217779"/>
              <a:gd name="connsiteY8" fmla="*/ 5333775 h 5333776"/>
              <a:gd name="connsiteX0" fmla="*/ 126421 w 1463629"/>
              <a:gd name="connsiteY0" fmla="*/ 5311919 h 5327699"/>
              <a:gd name="connsiteX1" fmla="*/ 181876 w 1463629"/>
              <a:gd name="connsiteY1" fmla="*/ 171766 h 5327699"/>
              <a:gd name="connsiteX2" fmla="*/ 756460 w 1463629"/>
              <a:gd name="connsiteY2" fmla="*/ 177784 h 5327699"/>
              <a:gd name="connsiteX3" fmla="*/ 883721 w 1463629"/>
              <a:gd name="connsiteY3" fmla="*/ 2432 h 5327699"/>
              <a:gd name="connsiteX4" fmla="*/ 1098646 w 1463629"/>
              <a:gd name="connsiteY4" fmla="*/ 3060 h 5327699"/>
              <a:gd name="connsiteX5" fmla="*/ 1463629 w 1463629"/>
              <a:gd name="connsiteY5" fmla="*/ 319431 h 5327699"/>
              <a:gd name="connsiteX6" fmla="*/ 1427169 w 1463629"/>
              <a:gd name="connsiteY6" fmla="*/ 5020322 h 5327699"/>
              <a:gd name="connsiteX7" fmla="*/ 1156250 w 1463629"/>
              <a:gd name="connsiteY7" fmla="*/ 5327699 h 5327699"/>
              <a:gd name="connsiteX8" fmla="*/ 126421 w 1463629"/>
              <a:gd name="connsiteY8" fmla="*/ 5311919 h 5327699"/>
              <a:gd name="connsiteX0" fmla="*/ 45351 w 1382559"/>
              <a:gd name="connsiteY0" fmla="*/ 5311919 h 5327699"/>
              <a:gd name="connsiteX1" fmla="*/ 100806 w 1382559"/>
              <a:gd name="connsiteY1" fmla="*/ 171766 h 5327699"/>
              <a:gd name="connsiteX2" fmla="*/ 675390 w 1382559"/>
              <a:gd name="connsiteY2" fmla="*/ 177784 h 5327699"/>
              <a:gd name="connsiteX3" fmla="*/ 802651 w 1382559"/>
              <a:gd name="connsiteY3" fmla="*/ 2432 h 5327699"/>
              <a:gd name="connsiteX4" fmla="*/ 1017576 w 1382559"/>
              <a:gd name="connsiteY4" fmla="*/ 3060 h 5327699"/>
              <a:gd name="connsiteX5" fmla="*/ 1382559 w 1382559"/>
              <a:gd name="connsiteY5" fmla="*/ 319431 h 5327699"/>
              <a:gd name="connsiteX6" fmla="*/ 1346099 w 1382559"/>
              <a:gd name="connsiteY6" fmla="*/ 5020322 h 5327699"/>
              <a:gd name="connsiteX7" fmla="*/ 1075180 w 1382559"/>
              <a:gd name="connsiteY7" fmla="*/ 5327699 h 5327699"/>
              <a:gd name="connsiteX8" fmla="*/ 45351 w 1382559"/>
              <a:gd name="connsiteY8" fmla="*/ 5311919 h 5327699"/>
              <a:gd name="connsiteX0" fmla="*/ 0 w 1337208"/>
              <a:gd name="connsiteY0" fmla="*/ 5311919 h 5327699"/>
              <a:gd name="connsiteX1" fmla="*/ 55455 w 1337208"/>
              <a:gd name="connsiteY1" fmla="*/ 171766 h 5327699"/>
              <a:gd name="connsiteX2" fmla="*/ 630039 w 1337208"/>
              <a:gd name="connsiteY2" fmla="*/ 177784 h 5327699"/>
              <a:gd name="connsiteX3" fmla="*/ 757300 w 1337208"/>
              <a:gd name="connsiteY3" fmla="*/ 2432 h 5327699"/>
              <a:gd name="connsiteX4" fmla="*/ 972225 w 1337208"/>
              <a:gd name="connsiteY4" fmla="*/ 3060 h 5327699"/>
              <a:gd name="connsiteX5" fmla="*/ 1337208 w 1337208"/>
              <a:gd name="connsiteY5" fmla="*/ 319431 h 5327699"/>
              <a:gd name="connsiteX6" fmla="*/ 1300748 w 1337208"/>
              <a:gd name="connsiteY6" fmla="*/ 5020322 h 5327699"/>
              <a:gd name="connsiteX7" fmla="*/ 1029829 w 1337208"/>
              <a:gd name="connsiteY7" fmla="*/ 5327699 h 5327699"/>
              <a:gd name="connsiteX8" fmla="*/ 0 w 1337208"/>
              <a:gd name="connsiteY8" fmla="*/ 5311919 h 5327699"/>
              <a:gd name="connsiteX0" fmla="*/ 62073 w 1399281"/>
              <a:gd name="connsiteY0" fmla="*/ 5311919 h 5327699"/>
              <a:gd name="connsiteX1" fmla="*/ 116007 w 1399281"/>
              <a:gd name="connsiteY1" fmla="*/ 1356991 h 5327699"/>
              <a:gd name="connsiteX2" fmla="*/ 117528 w 1399281"/>
              <a:gd name="connsiteY2" fmla="*/ 171766 h 5327699"/>
              <a:gd name="connsiteX3" fmla="*/ 692112 w 1399281"/>
              <a:gd name="connsiteY3" fmla="*/ 177784 h 5327699"/>
              <a:gd name="connsiteX4" fmla="*/ 819373 w 1399281"/>
              <a:gd name="connsiteY4" fmla="*/ 2432 h 5327699"/>
              <a:gd name="connsiteX5" fmla="*/ 1034298 w 1399281"/>
              <a:gd name="connsiteY5" fmla="*/ 3060 h 5327699"/>
              <a:gd name="connsiteX6" fmla="*/ 1399281 w 1399281"/>
              <a:gd name="connsiteY6" fmla="*/ 319431 h 5327699"/>
              <a:gd name="connsiteX7" fmla="*/ 1362821 w 1399281"/>
              <a:gd name="connsiteY7" fmla="*/ 5020322 h 5327699"/>
              <a:gd name="connsiteX8" fmla="*/ 1091902 w 1399281"/>
              <a:gd name="connsiteY8" fmla="*/ 5327699 h 5327699"/>
              <a:gd name="connsiteX9" fmla="*/ 62073 w 1399281"/>
              <a:gd name="connsiteY9" fmla="*/ 5311919 h 5327699"/>
              <a:gd name="connsiteX0" fmla="*/ 73375 w 1410583"/>
              <a:gd name="connsiteY0" fmla="*/ 5311919 h 5327699"/>
              <a:gd name="connsiteX1" fmla="*/ 88259 w 1410583"/>
              <a:gd name="connsiteY1" fmla="*/ 2319596 h 5327699"/>
              <a:gd name="connsiteX2" fmla="*/ 127309 w 1410583"/>
              <a:gd name="connsiteY2" fmla="*/ 1356991 h 5327699"/>
              <a:gd name="connsiteX3" fmla="*/ 128830 w 1410583"/>
              <a:gd name="connsiteY3" fmla="*/ 171766 h 5327699"/>
              <a:gd name="connsiteX4" fmla="*/ 703414 w 1410583"/>
              <a:gd name="connsiteY4" fmla="*/ 177784 h 5327699"/>
              <a:gd name="connsiteX5" fmla="*/ 830675 w 1410583"/>
              <a:gd name="connsiteY5" fmla="*/ 2432 h 5327699"/>
              <a:gd name="connsiteX6" fmla="*/ 1045600 w 1410583"/>
              <a:gd name="connsiteY6" fmla="*/ 3060 h 5327699"/>
              <a:gd name="connsiteX7" fmla="*/ 1410583 w 1410583"/>
              <a:gd name="connsiteY7" fmla="*/ 319431 h 5327699"/>
              <a:gd name="connsiteX8" fmla="*/ 1374123 w 1410583"/>
              <a:gd name="connsiteY8" fmla="*/ 5020322 h 5327699"/>
              <a:gd name="connsiteX9" fmla="*/ 1103204 w 1410583"/>
              <a:gd name="connsiteY9" fmla="*/ 5327699 h 5327699"/>
              <a:gd name="connsiteX10" fmla="*/ 73375 w 1410583"/>
              <a:gd name="connsiteY10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103133 w 1386407"/>
              <a:gd name="connsiteY2" fmla="*/ 1356991 h 5327699"/>
              <a:gd name="connsiteX3" fmla="*/ 104654 w 1386407"/>
              <a:gd name="connsiteY3" fmla="*/ 171766 h 5327699"/>
              <a:gd name="connsiteX4" fmla="*/ 679238 w 1386407"/>
              <a:gd name="connsiteY4" fmla="*/ 177784 h 5327699"/>
              <a:gd name="connsiteX5" fmla="*/ 806499 w 1386407"/>
              <a:gd name="connsiteY5" fmla="*/ 2432 h 5327699"/>
              <a:gd name="connsiteX6" fmla="*/ 1021424 w 1386407"/>
              <a:gd name="connsiteY6" fmla="*/ 3060 h 5327699"/>
              <a:gd name="connsiteX7" fmla="*/ 1386407 w 1386407"/>
              <a:gd name="connsiteY7" fmla="*/ 319431 h 5327699"/>
              <a:gd name="connsiteX8" fmla="*/ 1349947 w 1386407"/>
              <a:gd name="connsiteY8" fmla="*/ 5020322 h 5327699"/>
              <a:gd name="connsiteX9" fmla="*/ 1079028 w 1386407"/>
              <a:gd name="connsiteY9" fmla="*/ 5327699 h 5327699"/>
              <a:gd name="connsiteX10" fmla="*/ 49199 w 1386407"/>
              <a:gd name="connsiteY10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92483 w 1386407"/>
              <a:gd name="connsiteY2" fmla="*/ 768732 h 5327699"/>
              <a:gd name="connsiteX3" fmla="*/ 104654 w 1386407"/>
              <a:gd name="connsiteY3" fmla="*/ 171766 h 5327699"/>
              <a:gd name="connsiteX4" fmla="*/ 679238 w 1386407"/>
              <a:gd name="connsiteY4" fmla="*/ 177784 h 5327699"/>
              <a:gd name="connsiteX5" fmla="*/ 806499 w 1386407"/>
              <a:gd name="connsiteY5" fmla="*/ 2432 h 5327699"/>
              <a:gd name="connsiteX6" fmla="*/ 1021424 w 1386407"/>
              <a:gd name="connsiteY6" fmla="*/ 3060 h 5327699"/>
              <a:gd name="connsiteX7" fmla="*/ 1386407 w 1386407"/>
              <a:gd name="connsiteY7" fmla="*/ 319431 h 5327699"/>
              <a:gd name="connsiteX8" fmla="*/ 1349947 w 1386407"/>
              <a:gd name="connsiteY8" fmla="*/ 5020322 h 5327699"/>
              <a:gd name="connsiteX9" fmla="*/ 1079028 w 1386407"/>
              <a:gd name="connsiteY9" fmla="*/ 5327699 h 5327699"/>
              <a:gd name="connsiteX10" fmla="*/ 49199 w 1386407"/>
              <a:gd name="connsiteY10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138634 w 1386407"/>
              <a:gd name="connsiteY2" fmla="*/ 1314208 h 5327699"/>
              <a:gd name="connsiteX3" fmla="*/ 92483 w 1386407"/>
              <a:gd name="connsiteY3" fmla="*/ 768732 h 5327699"/>
              <a:gd name="connsiteX4" fmla="*/ 104654 w 1386407"/>
              <a:gd name="connsiteY4" fmla="*/ 171766 h 5327699"/>
              <a:gd name="connsiteX5" fmla="*/ 679238 w 1386407"/>
              <a:gd name="connsiteY5" fmla="*/ 177784 h 5327699"/>
              <a:gd name="connsiteX6" fmla="*/ 806499 w 1386407"/>
              <a:gd name="connsiteY6" fmla="*/ 2432 h 5327699"/>
              <a:gd name="connsiteX7" fmla="*/ 1021424 w 1386407"/>
              <a:gd name="connsiteY7" fmla="*/ 3060 h 5327699"/>
              <a:gd name="connsiteX8" fmla="*/ 1386407 w 1386407"/>
              <a:gd name="connsiteY8" fmla="*/ 319431 h 5327699"/>
              <a:gd name="connsiteX9" fmla="*/ 1349947 w 1386407"/>
              <a:gd name="connsiteY9" fmla="*/ 5020322 h 5327699"/>
              <a:gd name="connsiteX10" fmla="*/ 1079028 w 1386407"/>
              <a:gd name="connsiteY10" fmla="*/ 5327699 h 5327699"/>
              <a:gd name="connsiteX11" fmla="*/ 49199 w 1386407"/>
              <a:gd name="connsiteY11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195436 w 1386407"/>
              <a:gd name="connsiteY2" fmla="*/ 1770555 h 5327699"/>
              <a:gd name="connsiteX3" fmla="*/ 138634 w 1386407"/>
              <a:gd name="connsiteY3" fmla="*/ 1314208 h 5327699"/>
              <a:gd name="connsiteX4" fmla="*/ 92483 w 1386407"/>
              <a:gd name="connsiteY4" fmla="*/ 768732 h 5327699"/>
              <a:gd name="connsiteX5" fmla="*/ 104654 w 1386407"/>
              <a:gd name="connsiteY5" fmla="*/ 171766 h 5327699"/>
              <a:gd name="connsiteX6" fmla="*/ 679238 w 1386407"/>
              <a:gd name="connsiteY6" fmla="*/ 177784 h 5327699"/>
              <a:gd name="connsiteX7" fmla="*/ 806499 w 1386407"/>
              <a:gd name="connsiteY7" fmla="*/ 2432 h 5327699"/>
              <a:gd name="connsiteX8" fmla="*/ 1021424 w 1386407"/>
              <a:gd name="connsiteY8" fmla="*/ 3060 h 5327699"/>
              <a:gd name="connsiteX9" fmla="*/ 1386407 w 1386407"/>
              <a:gd name="connsiteY9" fmla="*/ 319431 h 5327699"/>
              <a:gd name="connsiteX10" fmla="*/ 1349947 w 1386407"/>
              <a:gd name="connsiteY10" fmla="*/ 5020322 h 5327699"/>
              <a:gd name="connsiteX11" fmla="*/ 1079028 w 1386407"/>
              <a:gd name="connsiteY11" fmla="*/ 5327699 h 5327699"/>
              <a:gd name="connsiteX12" fmla="*/ 49199 w 1386407"/>
              <a:gd name="connsiteY12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8634 w 1386407"/>
              <a:gd name="connsiteY4" fmla="*/ 1314208 h 5327699"/>
              <a:gd name="connsiteX5" fmla="*/ 92483 w 1386407"/>
              <a:gd name="connsiteY5" fmla="*/ 768732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92483 w 1386407"/>
              <a:gd name="connsiteY5" fmla="*/ 768732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92483 w 1386407"/>
              <a:gd name="connsiteY5" fmla="*/ 768732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92483 w 1386407"/>
              <a:gd name="connsiteY5" fmla="*/ 768732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88932 w 1386407"/>
              <a:gd name="connsiteY5" fmla="*/ 66177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88932 w 1386407"/>
              <a:gd name="connsiteY5" fmla="*/ 66177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35083 w 1386407"/>
              <a:gd name="connsiteY4" fmla="*/ 911340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24433 w 1386407"/>
              <a:gd name="connsiteY4" fmla="*/ 80081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10231 w 1386407"/>
              <a:gd name="connsiteY4" fmla="*/ 78655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95436 w 1386407"/>
              <a:gd name="connsiteY3" fmla="*/ 1770555 h 5327699"/>
              <a:gd name="connsiteX4" fmla="*/ 110231 w 1386407"/>
              <a:gd name="connsiteY4" fmla="*/ 78655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220287 w 1386407"/>
              <a:gd name="connsiteY2" fmla="*/ 2045075 h 5327699"/>
              <a:gd name="connsiteX3" fmla="*/ 120883 w 1386407"/>
              <a:gd name="connsiteY3" fmla="*/ 975514 h 5327699"/>
              <a:gd name="connsiteX4" fmla="*/ 110231 w 1386407"/>
              <a:gd name="connsiteY4" fmla="*/ 78655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135084 w 1386407"/>
              <a:gd name="connsiteY2" fmla="*/ 1406903 h 5327699"/>
              <a:gd name="connsiteX3" fmla="*/ 120883 w 1386407"/>
              <a:gd name="connsiteY3" fmla="*/ 975514 h 5327699"/>
              <a:gd name="connsiteX4" fmla="*/ 110231 w 1386407"/>
              <a:gd name="connsiteY4" fmla="*/ 78655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49199 w 1386407"/>
              <a:gd name="connsiteY0" fmla="*/ 5311919 h 5327699"/>
              <a:gd name="connsiteX1" fmla="*/ 209636 w 1386407"/>
              <a:gd name="connsiteY1" fmla="*/ 2319596 h 5327699"/>
              <a:gd name="connsiteX2" fmla="*/ 135084 w 1386407"/>
              <a:gd name="connsiteY2" fmla="*/ 1406903 h 5327699"/>
              <a:gd name="connsiteX3" fmla="*/ 120883 w 1386407"/>
              <a:gd name="connsiteY3" fmla="*/ 975514 h 5327699"/>
              <a:gd name="connsiteX4" fmla="*/ 110231 w 1386407"/>
              <a:gd name="connsiteY4" fmla="*/ 786558 h 5327699"/>
              <a:gd name="connsiteX5" fmla="*/ 96032 w 1386407"/>
              <a:gd name="connsiteY5" fmla="*/ 668905 h 5327699"/>
              <a:gd name="connsiteX6" fmla="*/ 104654 w 1386407"/>
              <a:gd name="connsiteY6" fmla="*/ 171766 h 5327699"/>
              <a:gd name="connsiteX7" fmla="*/ 679238 w 1386407"/>
              <a:gd name="connsiteY7" fmla="*/ 177784 h 5327699"/>
              <a:gd name="connsiteX8" fmla="*/ 806499 w 1386407"/>
              <a:gd name="connsiteY8" fmla="*/ 2432 h 5327699"/>
              <a:gd name="connsiteX9" fmla="*/ 1021424 w 1386407"/>
              <a:gd name="connsiteY9" fmla="*/ 3060 h 5327699"/>
              <a:gd name="connsiteX10" fmla="*/ 1386407 w 1386407"/>
              <a:gd name="connsiteY10" fmla="*/ 319431 h 5327699"/>
              <a:gd name="connsiteX11" fmla="*/ 1349947 w 1386407"/>
              <a:gd name="connsiteY11" fmla="*/ 5020322 h 5327699"/>
              <a:gd name="connsiteX12" fmla="*/ 1079028 w 1386407"/>
              <a:gd name="connsiteY12" fmla="*/ 5327699 h 5327699"/>
              <a:gd name="connsiteX13" fmla="*/ 49199 w 1386407"/>
              <a:gd name="connsiteY13" fmla="*/ 5311919 h 5327699"/>
              <a:gd name="connsiteX0" fmla="*/ 64187 w 1401395"/>
              <a:gd name="connsiteY0" fmla="*/ 5311919 h 5327699"/>
              <a:gd name="connsiteX1" fmla="*/ 121671 w 1401395"/>
              <a:gd name="connsiteY1" fmla="*/ 1524556 h 5327699"/>
              <a:gd name="connsiteX2" fmla="*/ 150072 w 1401395"/>
              <a:gd name="connsiteY2" fmla="*/ 1406903 h 5327699"/>
              <a:gd name="connsiteX3" fmla="*/ 135871 w 1401395"/>
              <a:gd name="connsiteY3" fmla="*/ 975514 h 5327699"/>
              <a:gd name="connsiteX4" fmla="*/ 125219 w 1401395"/>
              <a:gd name="connsiteY4" fmla="*/ 786558 h 5327699"/>
              <a:gd name="connsiteX5" fmla="*/ 111020 w 1401395"/>
              <a:gd name="connsiteY5" fmla="*/ 668905 h 5327699"/>
              <a:gd name="connsiteX6" fmla="*/ 119642 w 1401395"/>
              <a:gd name="connsiteY6" fmla="*/ 171766 h 5327699"/>
              <a:gd name="connsiteX7" fmla="*/ 694226 w 1401395"/>
              <a:gd name="connsiteY7" fmla="*/ 177784 h 5327699"/>
              <a:gd name="connsiteX8" fmla="*/ 821487 w 1401395"/>
              <a:gd name="connsiteY8" fmla="*/ 2432 h 5327699"/>
              <a:gd name="connsiteX9" fmla="*/ 1036412 w 1401395"/>
              <a:gd name="connsiteY9" fmla="*/ 3060 h 5327699"/>
              <a:gd name="connsiteX10" fmla="*/ 1401395 w 1401395"/>
              <a:gd name="connsiteY10" fmla="*/ 319431 h 5327699"/>
              <a:gd name="connsiteX11" fmla="*/ 1364935 w 1401395"/>
              <a:gd name="connsiteY11" fmla="*/ 5020322 h 5327699"/>
              <a:gd name="connsiteX12" fmla="*/ 1094016 w 1401395"/>
              <a:gd name="connsiteY12" fmla="*/ 5327699 h 5327699"/>
              <a:gd name="connsiteX13" fmla="*/ 64187 w 1401395"/>
              <a:gd name="connsiteY13" fmla="*/ 5311919 h 5327699"/>
              <a:gd name="connsiteX0" fmla="*/ 64188 w 1401396"/>
              <a:gd name="connsiteY0" fmla="*/ 5311919 h 5327699"/>
              <a:gd name="connsiteX1" fmla="*/ 121672 w 1401396"/>
              <a:gd name="connsiteY1" fmla="*/ 1524556 h 5327699"/>
              <a:gd name="connsiteX2" fmla="*/ 150073 w 1401396"/>
              <a:gd name="connsiteY2" fmla="*/ 1406903 h 5327699"/>
              <a:gd name="connsiteX3" fmla="*/ 135872 w 1401396"/>
              <a:gd name="connsiteY3" fmla="*/ 975514 h 5327699"/>
              <a:gd name="connsiteX4" fmla="*/ 125220 w 1401396"/>
              <a:gd name="connsiteY4" fmla="*/ 786558 h 5327699"/>
              <a:gd name="connsiteX5" fmla="*/ 111021 w 1401396"/>
              <a:gd name="connsiteY5" fmla="*/ 668905 h 5327699"/>
              <a:gd name="connsiteX6" fmla="*/ 119643 w 1401396"/>
              <a:gd name="connsiteY6" fmla="*/ 171766 h 5327699"/>
              <a:gd name="connsiteX7" fmla="*/ 694227 w 1401396"/>
              <a:gd name="connsiteY7" fmla="*/ 177784 h 5327699"/>
              <a:gd name="connsiteX8" fmla="*/ 821488 w 1401396"/>
              <a:gd name="connsiteY8" fmla="*/ 2432 h 5327699"/>
              <a:gd name="connsiteX9" fmla="*/ 1036413 w 1401396"/>
              <a:gd name="connsiteY9" fmla="*/ 3060 h 5327699"/>
              <a:gd name="connsiteX10" fmla="*/ 1401396 w 1401396"/>
              <a:gd name="connsiteY10" fmla="*/ 319431 h 5327699"/>
              <a:gd name="connsiteX11" fmla="*/ 1364936 w 1401396"/>
              <a:gd name="connsiteY11" fmla="*/ 5020322 h 5327699"/>
              <a:gd name="connsiteX12" fmla="*/ 1094017 w 1401396"/>
              <a:gd name="connsiteY12" fmla="*/ 5327699 h 5327699"/>
              <a:gd name="connsiteX13" fmla="*/ 64188 w 1401396"/>
              <a:gd name="connsiteY13" fmla="*/ 5311919 h 5327699"/>
              <a:gd name="connsiteX0" fmla="*/ 66267 w 1403475"/>
              <a:gd name="connsiteY0" fmla="*/ 5311919 h 5327699"/>
              <a:gd name="connsiteX1" fmla="*/ 113101 w 1403475"/>
              <a:gd name="connsiteY1" fmla="*/ 1531686 h 5327699"/>
              <a:gd name="connsiteX2" fmla="*/ 152152 w 1403475"/>
              <a:gd name="connsiteY2" fmla="*/ 1406903 h 5327699"/>
              <a:gd name="connsiteX3" fmla="*/ 137951 w 1403475"/>
              <a:gd name="connsiteY3" fmla="*/ 975514 h 5327699"/>
              <a:gd name="connsiteX4" fmla="*/ 127299 w 1403475"/>
              <a:gd name="connsiteY4" fmla="*/ 786558 h 5327699"/>
              <a:gd name="connsiteX5" fmla="*/ 113100 w 1403475"/>
              <a:gd name="connsiteY5" fmla="*/ 668905 h 5327699"/>
              <a:gd name="connsiteX6" fmla="*/ 121722 w 1403475"/>
              <a:gd name="connsiteY6" fmla="*/ 171766 h 5327699"/>
              <a:gd name="connsiteX7" fmla="*/ 696306 w 1403475"/>
              <a:gd name="connsiteY7" fmla="*/ 177784 h 5327699"/>
              <a:gd name="connsiteX8" fmla="*/ 823567 w 1403475"/>
              <a:gd name="connsiteY8" fmla="*/ 2432 h 5327699"/>
              <a:gd name="connsiteX9" fmla="*/ 1038492 w 1403475"/>
              <a:gd name="connsiteY9" fmla="*/ 3060 h 5327699"/>
              <a:gd name="connsiteX10" fmla="*/ 1403475 w 1403475"/>
              <a:gd name="connsiteY10" fmla="*/ 319431 h 5327699"/>
              <a:gd name="connsiteX11" fmla="*/ 1367015 w 1403475"/>
              <a:gd name="connsiteY11" fmla="*/ 5020322 h 5327699"/>
              <a:gd name="connsiteX12" fmla="*/ 1096096 w 1403475"/>
              <a:gd name="connsiteY12" fmla="*/ 5327699 h 5327699"/>
              <a:gd name="connsiteX13" fmla="*/ 66267 w 1403475"/>
              <a:gd name="connsiteY13" fmla="*/ 5311919 h 5327699"/>
              <a:gd name="connsiteX0" fmla="*/ 66267 w 1403475"/>
              <a:gd name="connsiteY0" fmla="*/ 5311919 h 5327699"/>
              <a:gd name="connsiteX1" fmla="*/ 113101 w 1403475"/>
              <a:gd name="connsiteY1" fmla="*/ 1531686 h 5327699"/>
              <a:gd name="connsiteX2" fmla="*/ 152152 w 1403475"/>
              <a:gd name="connsiteY2" fmla="*/ 1406903 h 5327699"/>
              <a:gd name="connsiteX3" fmla="*/ 137951 w 1403475"/>
              <a:gd name="connsiteY3" fmla="*/ 975514 h 5327699"/>
              <a:gd name="connsiteX4" fmla="*/ 127299 w 1403475"/>
              <a:gd name="connsiteY4" fmla="*/ 786558 h 5327699"/>
              <a:gd name="connsiteX5" fmla="*/ 113100 w 1403475"/>
              <a:gd name="connsiteY5" fmla="*/ 668905 h 5327699"/>
              <a:gd name="connsiteX6" fmla="*/ 121722 w 1403475"/>
              <a:gd name="connsiteY6" fmla="*/ 171766 h 5327699"/>
              <a:gd name="connsiteX7" fmla="*/ 696306 w 1403475"/>
              <a:gd name="connsiteY7" fmla="*/ 177784 h 5327699"/>
              <a:gd name="connsiteX8" fmla="*/ 823567 w 1403475"/>
              <a:gd name="connsiteY8" fmla="*/ 2432 h 5327699"/>
              <a:gd name="connsiteX9" fmla="*/ 1038492 w 1403475"/>
              <a:gd name="connsiteY9" fmla="*/ 3060 h 5327699"/>
              <a:gd name="connsiteX10" fmla="*/ 1403475 w 1403475"/>
              <a:gd name="connsiteY10" fmla="*/ 319431 h 5327699"/>
              <a:gd name="connsiteX11" fmla="*/ 1367015 w 1403475"/>
              <a:gd name="connsiteY11" fmla="*/ 5020322 h 5327699"/>
              <a:gd name="connsiteX12" fmla="*/ 1096096 w 1403475"/>
              <a:gd name="connsiteY12" fmla="*/ 5327699 h 5327699"/>
              <a:gd name="connsiteX13" fmla="*/ 66267 w 1403475"/>
              <a:gd name="connsiteY13" fmla="*/ 5311919 h 5327699"/>
              <a:gd name="connsiteX0" fmla="*/ 62656 w 1399864"/>
              <a:gd name="connsiteY0" fmla="*/ 5311919 h 5327699"/>
              <a:gd name="connsiteX1" fmla="*/ 109490 w 1399864"/>
              <a:gd name="connsiteY1" fmla="*/ 1531686 h 5327699"/>
              <a:gd name="connsiteX2" fmla="*/ 148541 w 1399864"/>
              <a:gd name="connsiteY2" fmla="*/ 1406903 h 5327699"/>
              <a:gd name="connsiteX3" fmla="*/ 134340 w 1399864"/>
              <a:gd name="connsiteY3" fmla="*/ 975514 h 5327699"/>
              <a:gd name="connsiteX4" fmla="*/ 123688 w 1399864"/>
              <a:gd name="connsiteY4" fmla="*/ 786558 h 5327699"/>
              <a:gd name="connsiteX5" fmla="*/ 109489 w 1399864"/>
              <a:gd name="connsiteY5" fmla="*/ 668905 h 5327699"/>
              <a:gd name="connsiteX6" fmla="*/ 118111 w 1399864"/>
              <a:gd name="connsiteY6" fmla="*/ 171766 h 5327699"/>
              <a:gd name="connsiteX7" fmla="*/ 692695 w 1399864"/>
              <a:gd name="connsiteY7" fmla="*/ 177784 h 5327699"/>
              <a:gd name="connsiteX8" fmla="*/ 819956 w 1399864"/>
              <a:gd name="connsiteY8" fmla="*/ 2432 h 5327699"/>
              <a:gd name="connsiteX9" fmla="*/ 1034881 w 1399864"/>
              <a:gd name="connsiteY9" fmla="*/ 3060 h 5327699"/>
              <a:gd name="connsiteX10" fmla="*/ 1399864 w 1399864"/>
              <a:gd name="connsiteY10" fmla="*/ 319431 h 5327699"/>
              <a:gd name="connsiteX11" fmla="*/ 1363404 w 1399864"/>
              <a:gd name="connsiteY11" fmla="*/ 5020322 h 5327699"/>
              <a:gd name="connsiteX12" fmla="*/ 1092485 w 1399864"/>
              <a:gd name="connsiteY12" fmla="*/ 5327699 h 5327699"/>
              <a:gd name="connsiteX13" fmla="*/ 62656 w 1399864"/>
              <a:gd name="connsiteY13" fmla="*/ 5311919 h 5327699"/>
              <a:gd name="connsiteX0" fmla="*/ 62015 w 1402774"/>
              <a:gd name="connsiteY0" fmla="*/ 5336875 h 5336875"/>
              <a:gd name="connsiteX1" fmla="*/ 112400 w 1402774"/>
              <a:gd name="connsiteY1" fmla="*/ 1531686 h 5336875"/>
              <a:gd name="connsiteX2" fmla="*/ 151451 w 1402774"/>
              <a:gd name="connsiteY2" fmla="*/ 1406903 h 5336875"/>
              <a:gd name="connsiteX3" fmla="*/ 137250 w 1402774"/>
              <a:gd name="connsiteY3" fmla="*/ 975514 h 5336875"/>
              <a:gd name="connsiteX4" fmla="*/ 126598 w 1402774"/>
              <a:gd name="connsiteY4" fmla="*/ 786558 h 5336875"/>
              <a:gd name="connsiteX5" fmla="*/ 112399 w 1402774"/>
              <a:gd name="connsiteY5" fmla="*/ 668905 h 5336875"/>
              <a:gd name="connsiteX6" fmla="*/ 121021 w 1402774"/>
              <a:gd name="connsiteY6" fmla="*/ 171766 h 5336875"/>
              <a:gd name="connsiteX7" fmla="*/ 695605 w 1402774"/>
              <a:gd name="connsiteY7" fmla="*/ 177784 h 5336875"/>
              <a:gd name="connsiteX8" fmla="*/ 822866 w 1402774"/>
              <a:gd name="connsiteY8" fmla="*/ 2432 h 5336875"/>
              <a:gd name="connsiteX9" fmla="*/ 1037791 w 1402774"/>
              <a:gd name="connsiteY9" fmla="*/ 3060 h 5336875"/>
              <a:gd name="connsiteX10" fmla="*/ 1402774 w 1402774"/>
              <a:gd name="connsiteY10" fmla="*/ 319431 h 5336875"/>
              <a:gd name="connsiteX11" fmla="*/ 1366314 w 1402774"/>
              <a:gd name="connsiteY11" fmla="*/ 5020322 h 5336875"/>
              <a:gd name="connsiteX12" fmla="*/ 1095395 w 1402774"/>
              <a:gd name="connsiteY12" fmla="*/ 5327699 h 5336875"/>
              <a:gd name="connsiteX13" fmla="*/ 62015 w 1402774"/>
              <a:gd name="connsiteY13" fmla="*/ 5336875 h 5336875"/>
              <a:gd name="connsiteX0" fmla="*/ 0 w 1340759"/>
              <a:gd name="connsiteY0" fmla="*/ 5336875 h 5336875"/>
              <a:gd name="connsiteX1" fmla="*/ 50385 w 1340759"/>
              <a:gd name="connsiteY1" fmla="*/ 1531686 h 5336875"/>
              <a:gd name="connsiteX2" fmla="*/ 89436 w 1340759"/>
              <a:gd name="connsiteY2" fmla="*/ 1406903 h 5336875"/>
              <a:gd name="connsiteX3" fmla="*/ 75235 w 1340759"/>
              <a:gd name="connsiteY3" fmla="*/ 975514 h 5336875"/>
              <a:gd name="connsiteX4" fmla="*/ 64583 w 1340759"/>
              <a:gd name="connsiteY4" fmla="*/ 786558 h 5336875"/>
              <a:gd name="connsiteX5" fmla="*/ 50384 w 1340759"/>
              <a:gd name="connsiteY5" fmla="*/ 668905 h 5336875"/>
              <a:gd name="connsiteX6" fmla="*/ 59006 w 1340759"/>
              <a:gd name="connsiteY6" fmla="*/ 171766 h 5336875"/>
              <a:gd name="connsiteX7" fmla="*/ 633590 w 1340759"/>
              <a:gd name="connsiteY7" fmla="*/ 177784 h 5336875"/>
              <a:gd name="connsiteX8" fmla="*/ 760851 w 1340759"/>
              <a:gd name="connsiteY8" fmla="*/ 2432 h 5336875"/>
              <a:gd name="connsiteX9" fmla="*/ 975776 w 1340759"/>
              <a:gd name="connsiteY9" fmla="*/ 3060 h 5336875"/>
              <a:gd name="connsiteX10" fmla="*/ 1340759 w 1340759"/>
              <a:gd name="connsiteY10" fmla="*/ 319431 h 5336875"/>
              <a:gd name="connsiteX11" fmla="*/ 1304299 w 1340759"/>
              <a:gd name="connsiteY11" fmla="*/ 5020322 h 5336875"/>
              <a:gd name="connsiteX12" fmla="*/ 1033380 w 1340759"/>
              <a:gd name="connsiteY12" fmla="*/ 5327699 h 5336875"/>
              <a:gd name="connsiteX13" fmla="*/ 0 w 1340759"/>
              <a:gd name="connsiteY13" fmla="*/ 5336875 h 5336875"/>
              <a:gd name="connsiteX0" fmla="*/ 66056 w 1406815"/>
              <a:gd name="connsiteY0" fmla="*/ 5336875 h 5350121"/>
              <a:gd name="connsiteX1" fmla="*/ 105792 w 1406815"/>
              <a:gd name="connsiteY1" fmla="*/ 4932891 h 5350121"/>
              <a:gd name="connsiteX2" fmla="*/ 116441 w 1406815"/>
              <a:gd name="connsiteY2" fmla="*/ 1531686 h 5350121"/>
              <a:gd name="connsiteX3" fmla="*/ 155492 w 1406815"/>
              <a:gd name="connsiteY3" fmla="*/ 1406903 h 5350121"/>
              <a:gd name="connsiteX4" fmla="*/ 141291 w 1406815"/>
              <a:gd name="connsiteY4" fmla="*/ 975514 h 5350121"/>
              <a:gd name="connsiteX5" fmla="*/ 130639 w 1406815"/>
              <a:gd name="connsiteY5" fmla="*/ 786558 h 5350121"/>
              <a:gd name="connsiteX6" fmla="*/ 116440 w 1406815"/>
              <a:gd name="connsiteY6" fmla="*/ 668905 h 5350121"/>
              <a:gd name="connsiteX7" fmla="*/ 125062 w 1406815"/>
              <a:gd name="connsiteY7" fmla="*/ 171766 h 5350121"/>
              <a:gd name="connsiteX8" fmla="*/ 699646 w 1406815"/>
              <a:gd name="connsiteY8" fmla="*/ 177784 h 5350121"/>
              <a:gd name="connsiteX9" fmla="*/ 826907 w 1406815"/>
              <a:gd name="connsiteY9" fmla="*/ 2432 h 5350121"/>
              <a:gd name="connsiteX10" fmla="*/ 1041832 w 1406815"/>
              <a:gd name="connsiteY10" fmla="*/ 3060 h 5350121"/>
              <a:gd name="connsiteX11" fmla="*/ 1406815 w 1406815"/>
              <a:gd name="connsiteY11" fmla="*/ 319431 h 5350121"/>
              <a:gd name="connsiteX12" fmla="*/ 1370355 w 1406815"/>
              <a:gd name="connsiteY12" fmla="*/ 5020322 h 5350121"/>
              <a:gd name="connsiteX13" fmla="*/ 1099436 w 1406815"/>
              <a:gd name="connsiteY13" fmla="*/ 5327699 h 5350121"/>
              <a:gd name="connsiteX14" fmla="*/ 66056 w 1406815"/>
              <a:gd name="connsiteY14" fmla="*/ 5336875 h 5350121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89436 w 1340759"/>
              <a:gd name="connsiteY3" fmla="*/ 1406903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71685 w 1340759"/>
              <a:gd name="connsiteY3" fmla="*/ 1410469 h 5336875"/>
              <a:gd name="connsiteX4" fmla="*/ 75235 w 1340759"/>
              <a:gd name="connsiteY4" fmla="*/ 975514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71685 w 1340759"/>
              <a:gd name="connsiteY3" fmla="*/ 1410469 h 5336875"/>
              <a:gd name="connsiteX4" fmla="*/ 64585 w 1340759"/>
              <a:gd name="connsiteY4" fmla="*/ 979080 h 5336875"/>
              <a:gd name="connsiteX5" fmla="*/ 64583 w 1340759"/>
              <a:gd name="connsiteY5" fmla="*/ 78655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71685 w 1340759"/>
              <a:gd name="connsiteY3" fmla="*/ 1410469 h 5336875"/>
              <a:gd name="connsiteX4" fmla="*/ 64585 w 1340759"/>
              <a:gd name="connsiteY4" fmla="*/ 979080 h 5336875"/>
              <a:gd name="connsiteX5" fmla="*/ 46832 w 1340759"/>
              <a:gd name="connsiteY5" fmla="*/ 79368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71685 w 1340759"/>
              <a:gd name="connsiteY3" fmla="*/ 1410469 h 5336875"/>
              <a:gd name="connsiteX4" fmla="*/ 64585 w 1340759"/>
              <a:gd name="connsiteY4" fmla="*/ 979080 h 5336875"/>
              <a:gd name="connsiteX5" fmla="*/ 46832 w 1340759"/>
              <a:gd name="connsiteY5" fmla="*/ 79368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  <a:gd name="connsiteX0" fmla="*/ 0 w 1340759"/>
              <a:gd name="connsiteY0" fmla="*/ 5336875 h 5336875"/>
              <a:gd name="connsiteX1" fmla="*/ 39736 w 1340759"/>
              <a:gd name="connsiteY1" fmla="*/ 4932891 h 5336875"/>
              <a:gd name="connsiteX2" fmla="*/ 50385 w 1340759"/>
              <a:gd name="connsiteY2" fmla="*/ 1531686 h 5336875"/>
              <a:gd name="connsiteX3" fmla="*/ 71685 w 1340759"/>
              <a:gd name="connsiteY3" fmla="*/ 1410469 h 5336875"/>
              <a:gd name="connsiteX4" fmla="*/ 64585 w 1340759"/>
              <a:gd name="connsiteY4" fmla="*/ 979080 h 5336875"/>
              <a:gd name="connsiteX5" fmla="*/ 46832 w 1340759"/>
              <a:gd name="connsiteY5" fmla="*/ 793688 h 5336875"/>
              <a:gd name="connsiteX6" fmla="*/ 50384 w 1340759"/>
              <a:gd name="connsiteY6" fmla="*/ 668905 h 5336875"/>
              <a:gd name="connsiteX7" fmla="*/ 59006 w 1340759"/>
              <a:gd name="connsiteY7" fmla="*/ 171766 h 5336875"/>
              <a:gd name="connsiteX8" fmla="*/ 633590 w 1340759"/>
              <a:gd name="connsiteY8" fmla="*/ 177784 h 5336875"/>
              <a:gd name="connsiteX9" fmla="*/ 760851 w 1340759"/>
              <a:gd name="connsiteY9" fmla="*/ 2432 h 5336875"/>
              <a:gd name="connsiteX10" fmla="*/ 975776 w 1340759"/>
              <a:gd name="connsiteY10" fmla="*/ 3060 h 5336875"/>
              <a:gd name="connsiteX11" fmla="*/ 1340759 w 1340759"/>
              <a:gd name="connsiteY11" fmla="*/ 319431 h 5336875"/>
              <a:gd name="connsiteX12" fmla="*/ 1304299 w 1340759"/>
              <a:gd name="connsiteY12" fmla="*/ 5020322 h 5336875"/>
              <a:gd name="connsiteX13" fmla="*/ 1033380 w 1340759"/>
              <a:gd name="connsiteY13" fmla="*/ 5327699 h 5336875"/>
              <a:gd name="connsiteX14" fmla="*/ 0 w 1340759"/>
              <a:gd name="connsiteY14" fmla="*/ 5336875 h 533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40759" h="5336875">
                <a:moveTo>
                  <a:pt x="0" y="5336875"/>
                </a:moveTo>
                <a:cubicBezTo>
                  <a:pt x="47399" y="5278205"/>
                  <a:pt x="38439" y="5003786"/>
                  <a:pt x="39736" y="4932891"/>
                </a:cubicBezTo>
                <a:cubicBezTo>
                  <a:pt x="26833" y="4302259"/>
                  <a:pt x="42102" y="2119351"/>
                  <a:pt x="50385" y="1531686"/>
                </a:cubicBezTo>
                <a:cubicBezTo>
                  <a:pt x="46949" y="1472081"/>
                  <a:pt x="70501" y="1548323"/>
                  <a:pt x="71685" y="1410469"/>
                </a:cubicBezTo>
                <a:cubicBezTo>
                  <a:pt x="69318" y="1372441"/>
                  <a:pt x="68727" y="1081877"/>
                  <a:pt x="64585" y="979080"/>
                </a:cubicBezTo>
                <a:cubicBezTo>
                  <a:pt x="60443" y="876283"/>
                  <a:pt x="85291" y="810921"/>
                  <a:pt x="46832" y="793688"/>
                </a:cubicBezTo>
                <a:cubicBezTo>
                  <a:pt x="47424" y="797848"/>
                  <a:pt x="56047" y="859312"/>
                  <a:pt x="50384" y="668905"/>
                </a:cubicBezTo>
                <a:cubicBezTo>
                  <a:pt x="55371" y="610410"/>
                  <a:pt x="51742" y="222128"/>
                  <a:pt x="59006" y="171766"/>
                </a:cubicBezTo>
                <a:lnTo>
                  <a:pt x="633590" y="177784"/>
                </a:lnTo>
                <a:cubicBezTo>
                  <a:pt x="771358" y="192096"/>
                  <a:pt x="765599" y="28514"/>
                  <a:pt x="760851" y="2432"/>
                </a:cubicBezTo>
                <a:cubicBezTo>
                  <a:pt x="871414" y="482"/>
                  <a:pt x="905403" y="-2175"/>
                  <a:pt x="975776" y="3060"/>
                </a:cubicBezTo>
                <a:cubicBezTo>
                  <a:pt x="1160570" y="3060"/>
                  <a:pt x="1340759" y="134637"/>
                  <a:pt x="1340759" y="319431"/>
                </a:cubicBezTo>
                <a:lnTo>
                  <a:pt x="1304299" y="5020322"/>
                </a:lnTo>
                <a:cubicBezTo>
                  <a:pt x="1311557" y="5225192"/>
                  <a:pt x="1223736" y="5327699"/>
                  <a:pt x="1033380" y="5327699"/>
                </a:cubicBezTo>
                <a:lnTo>
                  <a:pt x="0" y="5336875"/>
                </a:ln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r">
              <a:buNone/>
              <a:defRPr b="1" i="0">
                <a:latin typeface="Sofia Pro Black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178240-E1BC-CD49-A392-508444E9B4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4320" y="243748"/>
            <a:ext cx="3463490" cy="6626044"/>
          </a:xfrm>
          <a:prstGeom prst="rect">
            <a:avLst/>
          </a:prstGeom>
        </p:spPr>
      </p:pic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446447F-1710-8A4F-8DF9-201178D75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00891" y="743873"/>
            <a:ext cx="2608368" cy="5544818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b="1" i="0">
                <a:latin typeface="Sofia Pro Black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F443682-D51B-2345-8CE1-052BE3106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3" y="2002115"/>
            <a:ext cx="5920796" cy="42893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5CF4F74-D0FB-B442-B1DA-C38FB1F9C1C2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837814" y="1647781"/>
            <a:ext cx="5897897" cy="345156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9985DBA-6F5F-E740-9821-1E67FFDC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5920796" cy="996562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689CB39-1209-D242-B8A4-2658C66F9D0E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9916458" y="6381351"/>
            <a:ext cx="652150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F4F7B7EE-FA46-6840-BDE5-077464F57B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8F9500F-56C2-7B42-BE74-E5E9AB4F0D38}" type="datetime1">
              <a:rPr lang="en-US" smtClean="0"/>
              <a:t>7/21/25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5718CB72-3979-1C4D-8DB5-32571104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6956283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A674BE-6B2E-324B-8F7A-F724344F4F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8757" y="6351657"/>
            <a:ext cx="1051555" cy="361986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84B710-BE7F-7C42-BB78-1ACAE365C791}"/>
              </a:ext>
            </a:extLst>
          </p:cNvPr>
          <p:cNvSpPr/>
          <p:nvPr userDrawn="1"/>
        </p:nvSpPr>
        <p:spPr>
          <a:xfrm>
            <a:off x="11130774" y="293790"/>
            <a:ext cx="819538" cy="6286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0" i="0" dirty="0">
                <a:solidFill>
                  <a:srgbClr val="898989"/>
                </a:solidFill>
                <a:latin typeface="Sofia Pro Medium" pitchFamily="2" charset="77"/>
              </a:rPr>
              <a:t>Place </a:t>
            </a:r>
            <a:br>
              <a:rPr lang="en-US" sz="800" b="0" i="0" dirty="0">
                <a:solidFill>
                  <a:srgbClr val="898989"/>
                </a:solidFill>
                <a:latin typeface="Sofia Pro Medium" pitchFamily="2" charset="77"/>
              </a:rPr>
            </a:br>
            <a:r>
              <a:rPr lang="en-US" sz="800" b="0" i="0" dirty="0">
                <a:solidFill>
                  <a:srgbClr val="898989"/>
                </a:solidFill>
                <a:latin typeface="Sofia Pro Medium" pitchFamily="2" charset="77"/>
              </a:rPr>
              <a:t>Webcam Here</a:t>
            </a:r>
          </a:p>
        </p:txBody>
      </p:sp>
    </p:spTree>
    <p:extLst>
      <p:ext uri="{BB962C8B-B14F-4D97-AF65-F5344CB8AC3E}">
        <p14:creationId xmlns:p14="http://schemas.microsoft.com/office/powerpoint/2010/main" val="2232666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0728-3DFA-C64E-9ABE-78E34A19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E6E9E-704C-194F-8F38-28B73F647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CBD31-71C5-CE42-8376-4D8CBCB3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6764-732E-7B48-935A-621168E75925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8A4C5-C9AF-6F4E-A9F6-791FE1D9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EF7C-3E13-1F4D-BDD9-20D60CD0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11CF-1930-3E41-9E8E-8BF815363E5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5549A7-25F9-8045-8E1D-8BE1DEB9EE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942604" y="928721"/>
            <a:ext cx="1545432" cy="418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661FD-20A2-644A-9CFD-10CD9576A7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942604" y="928721"/>
            <a:ext cx="1545432" cy="41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25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238A8-1287-B64A-8239-231F8A131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14A3F-C0F6-C54E-A4C1-A3D51BB86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3E0B9-34EE-E746-A031-F0D1C5251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6953-319B-934D-A10E-536F32FD7F0E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DED69-FFD7-CC45-838B-AA8857A6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508A8-C451-0749-AFD7-F773AF3F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11CF-1930-3E41-9E8E-8BF815363E5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C57341-BFB8-8449-8315-9444D5458A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942604" y="928721"/>
            <a:ext cx="1545432" cy="418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E1537-41D9-7344-AF9D-7D331D8094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942604" y="928721"/>
            <a:ext cx="1545432" cy="41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Left 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99" y="0"/>
            <a:ext cx="12230099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829650" y="1543651"/>
            <a:ext cx="5945059" cy="2831585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rgbClr val="F4F1EB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/>
              <a:t>Click to Add Section Title Here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3288CDF-6B2F-6643-84DC-CAF90E5D63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50" y="5918886"/>
            <a:ext cx="1869007" cy="4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10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Center">
    <p:bg>
      <p:bgPr>
        <a:gradFill flip="none" rotWithShape="1">
          <a:gsLst>
            <a:gs pos="92000">
              <a:srgbClr val="E28B2A">
                <a:alpha val="89412"/>
              </a:srgbClr>
            </a:gs>
            <a:gs pos="7000">
              <a:srgbClr val="7A4B9E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156" y="-25401"/>
            <a:ext cx="12282311" cy="690880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75949" y="2004646"/>
            <a:ext cx="8040103" cy="2435377"/>
          </a:xfrm>
        </p:spPr>
        <p:txBody>
          <a:bodyPr anchor="ctr">
            <a:noAutofit/>
          </a:bodyPr>
          <a:lstStyle>
            <a:lvl1pPr algn="ctr">
              <a:defRPr sz="3600" b="1" i="0">
                <a:solidFill>
                  <a:srgbClr val="323E4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pic>
        <p:nvPicPr>
          <p:cNvPr id="3" name="Picture 2" descr="A black and white logo&#10;&#10;AI-generated content may be incorrect.">
            <a:extLst>
              <a:ext uri="{FF2B5EF4-FFF2-40B4-BE49-F238E27FC236}">
                <a16:creationId xmlns:a16="http://schemas.microsoft.com/office/drawing/2014/main" id="{2D36A261-1325-2376-549E-7DF6CE801F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1300" y="6315158"/>
            <a:ext cx="1130375" cy="467537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C2D72352-5B59-D136-F76D-546D6FAF35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28024"/>
          <a:stretch>
            <a:fillRect/>
          </a:stretch>
        </p:blipFill>
        <p:spPr>
          <a:xfrm>
            <a:off x="10898757" y="339145"/>
            <a:ext cx="1051555" cy="4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6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Presenter Profiles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-2"/>
            <a:ext cx="12192001" cy="68580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  <p:sp>
        <p:nvSpPr>
          <p:cNvPr id="2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292465" y="1803594"/>
            <a:ext cx="1790427" cy="1791491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753427" y="1803594"/>
            <a:ext cx="1790427" cy="1791491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872167" y="1803594"/>
            <a:ext cx="1790427" cy="1791491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0E41AB0-9A99-3340-A609-6FAE7057C3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399" y="3745358"/>
            <a:ext cx="2546563" cy="5662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400"/>
              </a:spcBef>
              <a:spcAft>
                <a:spcPts val="0"/>
              </a:spcAft>
              <a:buNone/>
              <a:defRPr sz="16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marL="914400" indent="0" algn="ctr">
              <a:buNone/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8BD7F4E7-2FCD-8F42-B7BF-FDCFEEDC0B5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4398" y="4419960"/>
            <a:ext cx="2546563" cy="557901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89898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5AB02CA6-70A3-8C45-BC22-30FD4008BF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75360" y="4399870"/>
            <a:ext cx="2546563" cy="557901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89898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A06E5946-5D4F-AB4D-8D3F-4814F3C3B34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11835" y="4399870"/>
            <a:ext cx="2546563" cy="557901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89898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082C7B2B-21A6-6943-A2D1-F22D863D851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75360" y="3724061"/>
            <a:ext cx="2546563" cy="5662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400"/>
              </a:spcBef>
              <a:spcAft>
                <a:spcPts val="0"/>
              </a:spcAft>
              <a:buNone/>
              <a:defRPr sz="16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marL="914400" indent="0" algn="ctr">
              <a:buNone/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AF7468B0-4542-D047-9A7A-2B1F23DFB65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94100" y="3724060"/>
            <a:ext cx="2546563" cy="5662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400"/>
              </a:spcBef>
              <a:spcAft>
                <a:spcPts val="0"/>
              </a:spcAft>
              <a:buNone/>
              <a:defRPr sz="16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marL="914400" indent="0" algn="ctr">
              <a:buNone/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86B90B3-1498-004A-8AB1-EEAF6A99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B6C76E7C-734B-4149-B6E9-AE70FDC62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9414085-5E2F-E249-B994-78B145131BC4}" type="datetime1">
              <a:rPr lang="en-US" smtClean="0"/>
              <a:t>7/21/25</a:t>
            </a:fld>
            <a:endParaRPr lang="en-US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BE96A6FA-53EE-A34D-9836-2731700C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7846809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0AD244B-51FA-DC46-A623-F7AC7488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54339B6-CF8F-584B-87EC-BCE019BACFA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3" y="922440"/>
            <a:ext cx="9317736" cy="3651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4255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Profiles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-2"/>
            <a:ext cx="12192001" cy="68580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E1E658-D8EC-3D4A-B8B7-39C08A865E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16091" y="1519936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93972" y="1519936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71853" y="1519936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49734" y="1519936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527616" y="1519936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016091" y="3633979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893972" y="3633979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771853" y="3633979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649734" y="3633979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527616" y="3633979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E77A1-FF9C-B748-AF7B-8A429992B7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430" y="2964751"/>
            <a:ext cx="1600200" cy="2535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300"/>
              </a:spcAft>
              <a:buFont typeface="Arial" panose="020B0604020202020204" pitchFamily="34" charset="0"/>
              <a:buNone/>
              <a:defRPr sz="12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Font typeface="Arial" panose="020B0604020202020204" pitchFamily="34" charset="0"/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>
              <a:defRPr sz="1600" b="0" i="0">
                <a:latin typeface="Sofia Pro Medium" pitchFamily="2" charset="77"/>
              </a:defRPr>
            </a:lvl3pPr>
            <a:lvl4pPr>
              <a:defRPr sz="1600" b="0" i="0">
                <a:latin typeface="Sofia Pro Medium" pitchFamily="2" charset="77"/>
              </a:defRPr>
            </a:lvl4pPr>
            <a:lvl5pPr>
              <a:defRPr sz="1600" b="0" i="0">
                <a:latin typeface="Sofia Pro Medium" pitchFamily="2" charset="77"/>
              </a:defRPr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6E6CAB-B359-CD4F-9E1B-88956FE378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47311" y="2964751"/>
            <a:ext cx="1600200" cy="256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300"/>
              </a:spcAft>
              <a:buNone/>
              <a:defRPr sz="12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>
              <a:defRPr sz="1000" b="0" i="0">
                <a:latin typeface="Sofia Pro Medium" pitchFamily="2" charset="77"/>
              </a:defRPr>
            </a:lvl3pPr>
            <a:lvl4pPr>
              <a:defRPr sz="1000" b="0" i="0">
                <a:latin typeface="Sofia Pro Medium" pitchFamily="2" charset="77"/>
              </a:defRPr>
            </a:lvl4pPr>
            <a:lvl5pPr>
              <a:defRPr sz="1000" b="0" i="0">
                <a:latin typeface="Sofia Pro Medium" pitchFamily="2" charset="77"/>
              </a:defRPr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4C45B0-EAD6-834B-A5E6-3C0A36A164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25192" y="2964751"/>
            <a:ext cx="1600200" cy="256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300"/>
              </a:spcAft>
              <a:buNone/>
              <a:defRPr sz="12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A0306EB-10BA-F74A-9F2C-680A6B2E45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03073" y="2964942"/>
            <a:ext cx="1600200" cy="256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300"/>
              </a:spcAft>
              <a:buNone/>
              <a:defRPr sz="12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marL="914400" indent="0" algn="ctr">
              <a:buNone/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>
              <a:defRPr sz="1400" b="1" i="0">
                <a:latin typeface="Sofia Pro Black" pitchFamily="2" charset="77"/>
              </a:defRPr>
            </a:lvl4pPr>
            <a:lvl5pPr>
              <a:defRPr sz="1400" b="1" i="0">
                <a:latin typeface="Sofia Pro Black" pitchFamily="2" charset="77"/>
              </a:defRPr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EE4F41-7834-E443-9BF2-125A3CAEFB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0955" y="2964942"/>
            <a:ext cx="1600200" cy="256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300"/>
              </a:spcAft>
              <a:buNone/>
              <a:defRPr sz="12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marL="914400" indent="0" algn="ctr">
              <a:buNone/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>
              <a:defRPr sz="1400" b="1" i="0">
                <a:latin typeface="Sofia Pro Black" pitchFamily="2" charset="77"/>
              </a:defRPr>
            </a:lvl4pPr>
            <a:lvl5pPr>
              <a:defRPr sz="1400" b="1" i="0">
                <a:latin typeface="Sofia Pro Black" pitchFamily="2" charset="77"/>
              </a:defRPr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DB8B7EC-389F-F040-B28E-3512BC1681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9564" y="5131879"/>
            <a:ext cx="1600200" cy="256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300"/>
              </a:spcAft>
              <a:buNone/>
              <a:defRPr sz="12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3pPr>
            <a:lvl4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4pPr>
            <a:lvl5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8140ED-5D7A-244B-99DB-00E8CC575E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47577" y="5131879"/>
            <a:ext cx="1600200" cy="256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300"/>
              </a:spcAft>
              <a:buNone/>
              <a:defRPr sz="12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marL="914400" indent="0" algn="ctr">
              <a:buNone/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0E41AB0-9A99-3340-A609-6FAE7057C3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25589" y="5131879"/>
            <a:ext cx="1600200" cy="256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300"/>
              </a:spcAft>
              <a:buNone/>
              <a:defRPr sz="12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marL="914400" indent="0" algn="ctr">
              <a:buNone/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AB68C6B-6503-2740-BF51-BE0DC75D4E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02014" y="5131879"/>
            <a:ext cx="1601788" cy="256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300"/>
              </a:spcAft>
              <a:buNone/>
              <a:defRPr sz="12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6E66DE-54F2-E24A-AB35-B1CFCF1BC8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1614" y="5131879"/>
            <a:ext cx="1600200" cy="256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Aft>
                <a:spcPts val="300"/>
              </a:spcAft>
              <a:buNone/>
              <a:defRPr sz="12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 algn="ctr">
              <a:spcBef>
                <a:spcPts val="0"/>
              </a:spcBef>
              <a:buNone/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marL="914400" indent="0" algn="ctr">
              <a:buNone/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DE6A51-2C43-F645-A817-1977ECE88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814" y="3259072"/>
            <a:ext cx="1631950" cy="2159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0BC7095-E8FF-7445-B3B0-03CC31DF0A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31436" y="3259072"/>
            <a:ext cx="1631950" cy="2159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14FB2D1-A240-974B-985C-56E779E967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25058" y="3259072"/>
            <a:ext cx="1631950" cy="2159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2B7A4EF-8994-5147-B13B-903B748A183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90291" y="3259072"/>
            <a:ext cx="1631950" cy="2159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E3D74F8-E44C-9F43-A85C-1891630BD90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80955" y="3267032"/>
            <a:ext cx="1631950" cy="2159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997BCF9-6C7A-8740-8875-9C502500A22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7814" y="5419385"/>
            <a:ext cx="1631950" cy="2159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F6C0E357-5DF2-4946-8444-CF537640680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31436" y="5419385"/>
            <a:ext cx="1631950" cy="2159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8BD7F4E7-2FCD-8F42-B7BF-FDCFEEDC0B5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25058" y="5419385"/>
            <a:ext cx="1631950" cy="2159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B1E8ED6A-CF61-3F49-8A98-7FD941D9E14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90291" y="5419385"/>
            <a:ext cx="1631950" cy="2159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ADF573EC-6E8E-1C4A-BA85-60F46BC7CF6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80955" y="5427345"/>
            <a:ext cx="1631950" cy="215900"/>
          </a:xfrm>
        </p:spPr>
        <p:txBody>
          <a:bodyPr>
            <a:noAutofit/>
          </a:bodyPr>
          <a:lstStyle>
            <a:lvl1pPr marL="0" indent="0" algn="ctr">
              <a:buNone/>
              <a:defRPr sz="105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Title/Position</a:t>
            </a:r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AB009F0A-DA44-3C44-A114-C649BFB8F685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0" name="Date Placeholder 2">
            <a:extLst>
              <a:ext uri="{FF2B5EF4-FFF2-40B4-BE49-F238E27FC236}">
                <a16:creationId xmlns:a16="http://schemas.microsoft.com/office/drawing/2014/main" id="{2DC6FA8F-FB6B-2D4A-88D7-D2D85C80994F}"/>
              </a:ext>
            </a:extLst>
          </p:cNvPr>
          <p:cNvSpPr>
            <a:spLocks noGrp="1"/>
          </p:cNvSpPr>
          <p:nvPr>
            <p:ph type="dt" sz="half" idx="44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F028B9DD-3CF0-AD44-A134-22CC6F521027}" type="datetime1">
              <a:rPr lang="en-US" smtClean="0"/>
              <a:t>7/21/25</a:t>
            </a:fld>
            <a:endParaRPr lang="en-US"/>
          </a:p>
        </p:txBody>
      </p:sp>
      <p:sp>
        <p:nvSpPr>
          <p:cNvPr id="51" name="Footer Placeholder 3">
            <a:extLst>
              <a:ext uri="{FF2B5EF4-FFF2-40B4-BE49-F238E27FC236}">
                <a16:creationId xmlns:a16="http://schemas.microsoft.com/office/drawing/2014/main" id="{82E38CAA-C26A-2D46-AE58-B3210D029B9D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>
          <a:xfrm>
            <a:off x="2718486" y="6356350"/>
            <a:ext cx="7846809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93502CF-CC54-E843-94BB-93EF4534D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7C58721A-BF74-4647-88A5-435A0365C59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3" y="922440"/>
            <a:ext cx="9317736" cy="3651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64597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Slide Layout">
    <p:bg>
      <p:bgPr>
        <a:gradFill>
          <a:gsLst>
            <a:gs pos="100000">
              <a:srgbClr val="FF8F1C"/>
            </a:gs>
            <a:gs pos="4000">
              <a:srgbClr val="FD20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3FD212-56B5-D642-B832-350511904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5342D-357F-D04C-B0D6-3E7603B6E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4" y="1830486"/>
            <a:ext cx="9317736" cy="4029377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defRPr sz="1800"/>
            </a:lvl1pPr>
            <a:lvl2pPr>
              <a:buClr>
                <a:srgbClr val="F4382E"/>
              </a:buClr>
              <a:defRPr sz="1600"/>
            </a:lvl2pPr>
            <a:lvl3pPr>
              <a:buClr>
                <a:srgbClr val="F4382E"/>
              </a:buClr>
              <a:defRPr sz="1400"/>
            </a:lvl3pPr>
            <a:lvl4pPr>
              <a:buClr>
                <a:srgbClr val="F4382E"/>
              </a:buClr>
              <a:defRPr sz="1200"/>
            </a:lvl4pPr>
            <a:lvl5pPr>
              <a:buClr>
                <a:srgbClr val="F4382E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04589C-68E9-3344-A4C0-74E91BFC30A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7814" y="1398552"/>
            <a:ext cx="9315763" cy="365487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FF8F1C"/>
                </a:solidFill>
                <a:latin typeface="Sofia Pro Black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4C6D6BE6-1EB6-CB41-A5A9-70FDD4A3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B6E6E34-7EC5-C745-B94C-10DE12C3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8F9500F-56C2-7B42-BE74-E5E9AB4F0D38}" type="datetime1">
              <a:rPr lang="en-US" smtClean="0"/>
              <a:t>7/21/25</a:t>
            </a:fld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93DBA694-741C-4B4F-BA1A-C4D92D85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7846809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E2F172-33D7-AC4D-AD4C-FEFA835C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96532157-3B48-E549-98A3-1AACB45CBD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3" y="922440"/>
            <a:ext cx="9317736" cy="3651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CA2531-FA95-144F-B3C9-0725C106D0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3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Layout">
    <p:bg>
      <p:bgPr>
        <a:gradFill>
          <a:gsLst>
            <a:gs pos="100000">
              <a:srgbClr val="FF8F1C"/>
            </a:gs>
            <a:gs pos="4000">
              <a:srgbClr val="FD20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3FD212-56B5-D642-B832-350511904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5342D-357F-D04C-B0D6-3E7603B6E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11" y="1097281"/>
            <a:ext cx="9317736" cy="48234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defRPr sz="1800"/>
            </a:lvl1pPr>
            <a:lvl2pPr>
              <a:buClr>
                <a:srgbClr val="F4382E"/>
              </a:buClr>
              <a:defRPr sz="1600"/>
            </a:lvl2pPr>
            <a:lvl3pPr>
              <a:buClr>
                <a:srgbClr val="F4382E"/>
              </a:buClr>
              <a:defRPr sz="1400"/>
            </a:lvl3pPr>
            <a:lvl4pPr>
              <a:buClr>
                <a:srgbClr val="F4382E"/>
              </a:buClr>
              <a:defRPr sz="1200"/>
            </a:lvl4pPr>
            <a:lvl5pPr>
              <a:buClr>
                <a:srgbClr val="F4382E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4C6D6BE6-1EB6-CB41-A5A9-70FDD4A3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4336" y="6356350"/>
            <a:ext cx="1047961" cy="365125"/>
          </a:xfrm>
        </p:spPr>
        <p:txBody>
          <a:bodyPr/>
          <a:lstStyle>
            <a:lvl1pPr>
              <a:defRPr sz="1100" b="0" i="0">
                <a:solidFill>
                  <a:srgbClr val="F3F0EB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B6E6E34-7EC5-C745-B94C-10DE12C3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9703" y="6351657"/>
            <a:ext cx="2206412" cy="365125"/>
          </a:xfrm>
        </p:spPr>
        <p:txBody>
          <a:bodyPr/>
          <a:lstStyle>
            <a:lvl1pPr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fld id="{D8F9500F-56C2-7B42-BE74-E5E9AB4F0D38}" type="datetime1">
              <a:rPr lang="en-US" smtClean="0"/>
              <a:t>7/21/25</a:t>
            </a:fld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93DBA694-741C-4B4F-BA1A-C4D92D85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8486" y="6356350"/>
            <a:ext cx="7846809" cy="365125"/>
          </a:xfrm>
        </p:spPr>
        <p:txBody>
          <a:bodyPr/>
          <a:lstStyle>
            <a:lvl1pPr algn="l">
              <a:defRPr sz="1100" b="0" i="0">
                <a:solidFill>
                  <a:srgbClr val="898989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E2F172-33D7-AC4D-AD4C-FEFA835C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11" y="406411"/>
            <a:ext cx="9317736" cy="516029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8DE8D-6CC0-8740-A462-1E23281AED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0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9300-10DC-C149-AFF3-BB4E174F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3FB7A-1875-1449-856B-5A4AC9BFA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C95F1-D6ED-BA4D-B963-FCA787736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323E48"/>
                </a:solidFill>
                <a:latin typeface="Sofia Pro Medium" pitchFamily="2" charset="77"/>
              </a:defRPr>
            </a:lvl1pPr>
          </a:lstStyle>
          <a:p>
            <a:fld id="{F4994EC0-1C2E-EA4E-A01F-DF588E025782}" type="datetime1">
              <a:rPr lang="en-US" smtClean="0"/>
              <a:pPr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84386-0AB0-9F44-874F-8B5C4270F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323E48"/>
                </a:solidFill>
                <a:latin typeface="Sofia Pro Medium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35A03-459C-5F4F-9294-228668829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323E48"/>
                </a:solidFill>
                <a:latin typeface="Sofia Pro Medium" pitchFamily="2" charset="77"/>
              </a:defRPr>
            </a:lvl1pPr>
          </a:lstStyle>
          <a:p>
            <a:fld id="{27A111CF-1930-3E41-9E8E-8BF815363E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4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42" r:id="rId3"/>
    <p:sldLayoutId id="2147483743" r:id="rId4"/>
    <p:sldLayoutId id="2147483744" r:id="rId5"/>
    <p:sldLayoutId id="2147483689" r:id="rId6"/>
    <p:sldLayoutId id="2147483690" r:id="rId7"/>
    <p:sldLayoutId id="2147483691" r:id="rId8"/>
    <p:sldLayoutId id="2147483726" r:id="rId9"/>
    <p:sldLayoutId id="2147483692" r:id="rId10"/>
    <p:sldLayoutId id="2147483696" r:id="rId11"/>
    <p:sldLayoutId id="2147483697" r:id="rId12"/>
    <p:sldLayoutId id="2147483698" r:id="rId13"/>
    <p:sldLayoutId id="2147483699" r:id="rId14"/>
    <p:sldLayoutId id="2147483703" r:id="rId15"/>
    <p:sldLayoutId id="2147483760" r:id="rId16"/>
    <p:sldLayoutId id="2147483750" r:id="rId17"/>
    <p:sldLayoutId id="2147483704" r:id="rId18"/>
    <p:sldLayoutId id="2147483706" r:id="rId19"/>
    <p:sldLayoutId id="2147483707" r:id="rId20"/>
    <p:sldLayoutId id="2147483754" r:id="rId21"/>
    <p:sldLayoutId id="2147483757" r:id="rId22"/>
    <p:sldLayoutId id="2147483761" r:id="rId23"/>
    <p:sldLayoutId id="2147483762" r:id="rId24"/>
    <p:sldLayoutId id="2147483763" r:id="rId25"/>
    <p:sldLayoutId id="2147483720" r:id="rId26"/>
    <p:sldLayoutId id="2147483721" r:id="rId27"/>
    <p:sldLayoutId id="2147483727" r:id="rId28"/>
    <p:sldLayoutId id="2147483722" r:id="rId29"/>
    <p:sldLayoutId id="2147483723" r:id="rId30"/>
    <p:sldLayoutId id="2147483724" r:id="rId31"/>
    <p:sldLayoutId id="2147483728" r:id="rId32"/>
    <p:sldLayoutId id="2147483729" r:id="rId33"/>
    <p:sldLayoutId id="2147483731" r:id="rId34"/>
    <p:sldLayoutId id="2147483770" r:id="rId35"/>
    <p:sldLayoutId id="2147483764" r:id="rId36"/>
    <p:sldLayoutId id="2147483765" r:id="rId3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323E48"/>
          </a:solidFill>
          <a:latin typeface="Sofia Pro Black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rgbClr val="F4382E"/>
        </a:buClr>
        <a:buFont typeface="Arial" panose="020B0604020202020204" pitchFamily="34" charset="0"/>
        <a:buChar char="•"/>
        <a:defRPr sz="2000" b="0" i="0" kern="1200">
          <a:solidFill>
            <a:srgbClr val="323E48"/>
          </a:solidFill>
          <a:latin typeface="Sofia Pro Medium" pitchFamily="2" charset="0"/>
          <a:ea typeface="+mn-ea"/>
          <a:cs typeface="+mn-cs"/>
        </a:defRPr>
      </a:lvl1pPr>
      <a:lvl2pPr marL="594360" indent="-137160" algn="l" defTabSz="914400" rtl="0" eaLnBrk="1" latinLnBrk="0" hangingPunct="1">
        <a:lnSpc>
          <a:spcPct val="100000"/>
        </a:lnSpc>
        <a:spcBef>
          <a:spcPts val="500"/>
        </a:spcBef>
        <a:buClr>
          <a:srgbClr val="F4382E"/>
        </a:buClr>
        <a:buSzPct val="100000"/>
        <a:buFont typeface="System Font Regular"/>
        <a:buChar char="◦"/>
        <a:defRPr sz="1800" b="0" i="0" kern="1200">
          <a:solidFill>
            <a:srgbClr val="323E48"/>
          </a:solidFill>
          <a:latin typeface="Sofia Pro Medium" pitchFamily="2" charset="0"/>
          <a:ea typeface="+mn-ea"/>
          <a:cs typeface="+mn-cs"/>
        </a:defRPr>
      </a:lvl2pPr>
      <a:lvl3pPr marL="914400" indent="-137160" algn="l" defTabSz="914400" rtl="0" eaLnBrk="1" latinLnBrk="0" hangingPunct="1">
        <a:lnSpc>
          <a:spcPct val="100000"/>
        </a:lnSpc>
        <a:spcBef>
          <a:spcPts val="500"/>
        </a:spcBef>
        <a:buClr>
          <a:srgbClr val="F4382E"/>
        </a:buClr>
        <a:buSzPct val="85000"/>
        <a:buFont typeface="Wingdings" pitchFamily="2" charset="2"/>
        <a:buChar char="§"/>
        <a:defRPr sz="1600" b="0" i="0" kern="1200">
          <a:solidFill>
            <a:srgbClr val="323E48"/>
          </a:solidFill>
          <a:latin typeface="Sofia Pro Medium" pitchFamily="2" charset="0"/>
          <a:ea typeface="+mn-ea"/>
          <a:cs typeface="+mn-cs"/>
        </a:defRPr>
      </a:lvl3pPr>
      <a:lvl4pPr marL="1325880" indent="-182880" algn="l" defTabSz="914400" rtl="0" eaLnBrk="1" latinLnBrk="0" hangingPunct="1">
        <a:lnSpc>
          <a:spcPct val="100000"/>
        </a:lnSpc>
        <a:spcBef>
          <a:spcPts val="500"/>
        </a:spcBef>
        <a:buClr>
          <a:srgbClr val="F4382E"/>
        </a:buClr>
        <a:buSzPct val="85000"/>
        <a:buFont typeface="Wingdings" pitchFamily="2" charset="2"/>
        <a:buChar char="v"/>
        <a:defRPr sz="1400" b="0" i="0" kern="1200">
          <a:solidFill>
            <a:srgbClr val="323E48"/>
          </a:solidFill>
          <a:latin typeface="Sofia Pro Medium" pitchFamily="2" charset="0"/>
          <a:ea typeface="+mn-ea"/>
          <a:cs typeface="+mn-cs"/>
        </a:defRPr>
      </a:lvl4pPr>
      <a:lvl5pPr marL="1554480" indent="-137160" algn="l" defTabSz="914400" rtl="0" eaLnBrk="1" latinLnBrk="0" hangingPunct="1">
        <a:lnSpc>
          <a:spcPct val="100000"/>
        </a:lnSpc>
        <a:spcBef>
          <a:spcPts val="500"/>
        </a:spcBef>
        <a:buClr>
          <a:srgbClr val="F4382E"/>
        </a:buClr>
        <a:buFont typeface="Arial" panose="020B0604020202020204" pitchFamily="34" charset="0"/>
        <a:buChar char="•"/>
        <a:defRPr sz="1400" b="0" i="0" kern="1200">
          <a:solidFill>
            <a:srgbClr val="323E48"/>
          </a:solidFill>
          <a:latin typeface="Sofia Pro Medium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2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3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34.pn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image" Target="../media/image42.png"/><Relationship Id="rId7" Type="http://schemas.openxmlformats.org/officeDocument/2006/relationships/diagramLayout" Target="../diagrams/layout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6" Type="http://schemas.openxmlformats.org/officeDocument/2006/relationships/diagramData" Target="../diagrams/data18.xml"/><Relationship Id="rId5" Type="http://schemas.openxmlformats.org/officeDocument/2006/relationships/image" Target="../media/image390.png"/><Relationship Id="rId10" Type="http://schemas.microsoft.com/office/2007/relationships/diagramDrawing" Target="../diagrams/drawing18.xml"/><Relationship Id="rId4" Type="http://schemas.openxmlformats.org/officeDocument/2006/relationships/image" Target="../media/image43.png"/><Relationship Id="rId9" Type="http://schemas.openxmlformats.org/officeDocument/2006/relationships/diagramColors" Target="../diagrams/colors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image" Target="../media/image44.png"/><Relationship Id="rId7" Type="http://schemas.openxmlformats.org/officeDocument/2006/relationships/diagramData" Target="../diagrams/data1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pages.stern.nyu.edu/~adamodar/New_Home_Page/datafile/wacc.html" TargetMode="External"/><Relationship Id="rId11" Type="http://schemas.microsoft.com/office/2007/relationships/diagramDrawing" Target="../diagrams/drawing19.xml"/><Relationship Id="rId5" Type="http://schemas.openxmlformats.org/officeDocument/2006/relationships/image" Target="../media/image390.png"/><Relationship Id="rId10" Type="http://schemas.openxmlformats.org/officeDocument/2006/relationships/diagramColors" Target="../diagrams/colors19.xml"/><Relationship Id="rId4" Type="http://schemas.openxmlformats.org/officeDocument/2006/relationships/image" Target="../media/image45.png"/><Relationship Id="rId9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47.jp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openxmlformats.org/officeDocument/2006/relationships/image" Target="../media/image54.png"/><Relationship Id="rId7" Type="http://schemas.openxmlformats.org/officeDocument/2006/relationships/diagramQuickStyle" Target="../diagrams/quickStyle2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6" Type="http://schemas.openxmlformats.org/officeDocument/2006/relationships/diagramLayout" Target="../diagrams/layout26.xml"/><Relationship Id="rId5" Type="http://schemas.openxmlformats.org/officeDocument/2006/relationships/diagramData" Target="../diagrams/data26.xml"/><Relationship Id="rId10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microsoft.com/office/2007/relationships/diagramDrawing" Target="../diagrams/drawing2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microsoft.com/office/2007/relationships/diagramDrawing" Target="../diagrams/drawing3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9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29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29.xml"/><Relationship Id="rId9" Type="http://schemas.openxmlformats.org/officeDocument/2006/relationships/diagramLayout" Target="../diagrams/layout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64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6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diagramData" Target="../diagrams/data2.xml"/><Relationship Id="rId5" Type="http://schemas.openxmlformats.org/officeDocument/2006/relationships/image" Target="../media/image26.png"/><Relationship Id="rId10" Type="http://schemas.microsoft.com/office/2007/relationships/diagramDrawing" Target="../diagrams/drawing2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2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000">
              <a:srgbClr val="E28B2A">
                <a:alpha val="84706"/>
              </a:srgbClr>
            </a:gs>
            <a:gs pos="40000">
              <a:srgbClr val="7A4B9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35BDE1-AB59-F846-8266-2CA06FDC6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9146" y="2088291"/>
            <a:ext cx="5016842" cy="1600482"/>
          </a:xfrm>
        </p:spPr>
        <p:txBody>
          <a:bodyPr>
            <a:normAutofit/>
          </a:bodyPr>
          <a:lstStyle/>
          <a:p>
            <a:pPr algn="ctr">
              <a:lnSpc>
                <a:spcPts val="4213"/>
              </a:lnSpc>
            </a:pPr>
            <a:r>
              <a:rPr lang="en-US" dirty="0">
                <a:solidFill>
                  <a:srgbClr val="FFFFFF"/>
                </a:solidFill>
                <a:latin typeface="Lucida Fax" panose="02060602050505020204" pitchFamily="18" charset="77"/>
                <a:ea typeface="Glacial Indifference Bold"/>
                <a:cs typeface="Angsana New" panose="02020603050405020304" pitchFamily="18" charset="-34"/>
                <a:sym typeface="Glacial Indifference Bold"/>
              </a:rPr>
              <a:t>UW x PCTY</a:t>
            </a:r>
            <a:br>
              <a:rPr lang="en-US" dirty="0">
                <a:solidFill>
                  <a:srgbClr val="FFFFFF"/>
                </a:solidFill>
                <a:latin typeface="Lucida Fax" panose="02060602050505020204" pitchFamily="18" charset="77"/>
                <a:ea typeface="Glacial Indifference Bold"/>
                <a:cs typeface="Angsana New" panose="02020603050405020304" pitchFamily="18" charset="-34"/>
                <a:sym typeface="Glacial Indifference Bold"/>
              </a:rPr>
            </a:br>
            <a:r>
              <a:rPr lang="en-US" dirty="0">
                <a:solidFill>
                  <a:srgbClr val="FFFFFF"/>
                </a:solidFill>
                <a:latin typeface="Lucida Fax" panose="02060602050505020204" pitchFamily="18" charset="77"/>
                <a:ea typeface="Glacial Indifference Italics"/>
                <a:cs typeface="Angsana New" panose="02020603050405020304" pitchFamily="18" charset="-34"/>
                <a:sym typeface="Glacial Indifference Italics"/>
              </a:rPr>
              <a:t>Capstone Project</a:t>
            </a:r>
            <a:endParaRPr lang="en-US" dirty="0">
              <a:solidFill>
                <a:srgbClr val="FFFFFF"/>
              </a:solidFill>
              <a:latin typeface="Lucida Fax" panose="02060602050505020204" pitchFamily="18" charset="77"/>
              <a:ea typeface="Glacial Indifference Bold"/>
              <a:cs typeface="Angsana New" panose="02020603050405020304" pitchFamily="18" charset="-34"/>
              <a:sym typeface="Glacial Indifference Bold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5E590C4E-1617-976C-AAEB-D790A1FAC36C}"/>
              </a:ext>
            </a:extLst>
          </p:cNvPr>
          <p:cNvSpPr txBox="1"/>
          <p:nvPr/>
        </p:nvSpPr>
        <p:spPr>
          <a:xfrm rot="18900000">
            <a:off x="4894796" y="1844348"/>
            <a:ext cx="6015423" cy="6145808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8D7E8-8890-4347-5004-D8137B6A191F}"/>
              </a:ext>
            </a:extLst>
          </p:cNvPr>
          <p:cNvSpPr txBox="1"/>
          <p:nvPr/>
        </p:nvSpPr>
        <p:spPr>
          <a:xfrm>
            <a:off x="7985120" y="4189415"/>
            <a:ext cx="2684726" cy="194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72"/>
              </a:lnSpc>
            </a:pPr>
            <a:r>
              <a:rPr lang="en-US" sz="2000" dirty="0">
                <a:solidFill>
                  <a:srgbClr val="FFFFFF"/>
                </a:solidFill>
                <a:latin typeface="Lucida Fax" panose="02060602050505020204" pitchFamily="18" charset="77"/>
                <a:ea typeface="Glacial Indifference"/>
                <a:cs typeface="Glacial Indifference"/>
                <a:sym typeface="Glacial Indifference"/>
              </a:rPr>
              <a:t>Aarya Mehta</a:t>
            </a:r>
          </a:p>
          <a:p>
            <a:pPr algn="ctr">
              <a:lnSpc>
                <a:spcPts val="2872"/>
              </a:lnSpc>
            </a:pPr>
            <a:r>
              <a:rPr lang="en-US" sz="2000" dirty="0">
                <a:solidFill>
                  <a:srgbClr val="FFFFFF"/>
                </a:solidFill>
                <a:latin typeface="Lucida Fax" panose="02060602050505020204" pitchFamily="18" charset="77"/>
                <a:ea typeface="Glacial Indifference"/>
                <a:cs typeface="Glacial Indifference"/>
                <a:sym typeface="Glacial Indifference"/>
              </a:rPr>
              <a:t>Claude Wang</a:t>
            </a:r>
          </a:p>
          <a:p>
            <a:pPr algn="ctr">
              <a:lnSpc>
                <a:spcPts val="2872"/>
              </a:lnSpc>
            </a:pPr>
            <a:r>
              <a:rPr lang="en-US" sz="2000" dirty="0">
                <a:solidFill>
                  <a:srgbClr val="FFFFFF"/>
                </a:solidFill>
                <a:latin typeface="Lucida Fax" panose="02060602050505020204" pitchFamily="18" charset="77"/>
                <a:ea typeface="Glacial Indifference"/>
                <a:cs typeface="Glacial Indifference"/>
                <a:sym typeface="Glacial Indifference"/>
              </a:rPr>
              <a:t>Mahi Karnati</a:t>
            </a:r>
          </a:p>
          <a:p>
            <a:pPr algn="ctr">
              <a:lnSpc>
                <a:spcPts val="2872"/>
              </a:lnSpc>
            </a:pPr>
            <a:r>
              <a:rPr lang="en-US" sz="2000" dirty="0">
                <a:solidFill>
                  <a:srgbClr val="FFFFFF"/>
                </a:solidFill>
                <a:latin typeface="Lucida Fax" panose="02060602050505020204" pitchFamily="18" charset="77"/>
                <a:ea typeface="Glacial Indifference"/>
                <a:cs typeface="Glacial Indifference"/>
                <a:sym typeface="Glacial Indifference"/>
              </a:rPr>
              <a:t>Steven Wang</a:t>
            </a:r>
          </a:p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Lucida Fax" panose="02060602050505020204" pitchFamily="18" charset="77"/>
                <a:ea typeface="Glacial Indifference"/>
                <a:cs typeface="Glacial Indifference"/>
                <a:sym typeface="Glacial Indifference"/>
              </a:rPr>
              <a:t>Xingbang Liao</a:t>
            </a:r>
          </a:p>
        </p:txBody>
      </p:sp>
      <p:sp>
        <p:nvSpPr>
          <p:cNvPr id="16" name="AutoShape 19">
            <a:extLst>
              <a:ext uri="{FF2B5EF4-FFF2-40B4-BE49-F238E27FC236}">
                <a16:creationId xmlns:a16="http://schemas.microsoft.com/office/drawing/2014/main" id="{DBDE1C75-408F-0AC4-E87A-E624F66ECF6C}"/>
              </a:ext>
            </a:extLst>
          </p:cNvPr>
          <p:cNvSpPr/>
          <p:nvPr/>
        </p:nvSpPr>
        <p:spPr>
          <a:xfrm flipV="1">
            <a:off x="7925204" y="4083628"/>
            <a:ext cx="28045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513DF-B887-C02D-166B-D5ABCC253B85}"/>
              </a:ext>
            </a:extLst>
          </p:cNvPr>
          <p:cNvSpPr txBox="1"/>
          <p:nvPr/>
        </p:nvSpPr>
        <p:spPr>
          <a:xfrm>
            <a:off x="7707684" y="3457940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FEF8"/>
                </a:solidFill>
                <a:latin typeface="Lucida Fax" panose="02060602050505020204" pitchFamily="18" charset="77"/>
              </a:rPr>
              <a:t>Final Presentation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00421-4C53-C909-FEA0-BABDB1E342CF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1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2161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0E42-0B22-CDCE-80C5-EEA28B263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E772B-975C-C570-0309-5A8F8A417E3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543814" cy="550885"/>
          </a:xfrm>
        </p:spPr>
        <p:txBody>
          <a:bodyPr/>
          <a:lstStyle/>
          <a:p>
            <a:r>
              <a:rPr lang="en-US" sz="3200" dirty="0"/>
              <a:t>Modeling Retention — Feature Importance </a:t>
            </a:r>
            <a:r>
              <a:rPr lang="en-US" sz="3200" b="0" dirty="0"/>
              <a:t>(XGBoost)</a:t>
            </a:r>
            <a:r>
              <a:rPr lang="en-US" sz="3200" dirty="0"/>
              <a:t> Top 5​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A632367-3B61-55D2-8610-77B0D30490EB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features impacting the model performance?​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6CA4B-EEA3-4F32-D26B-4290311CCD30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10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57E8BB-FABD-A972-7928-1961E7BC8E5C}"/>
              </a:ext>
            </a:extLst>
          </p:cNvPr>
          <p:cNvGrpSpPr/>
          <p:nvPr/>
        </p:nvGrpSpPr>
        <p:grpSpPr>
          <a:xfrm>
            <a:off x="-620894" y="2208034"/>
            <a:ext cx="6029325" cy="4285098"/>
            <a:chOff x="-723002" y="2331217"/>
            <a:chExt cx="6029325" cy="4285098"/>
          </a:xfrm>
        </p:grpSpPr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89C5D8E4-7BE2-8F90-444A-769F7F8B6CF2}"/>
                </a:ext>
              </a:extLst>
            </p:cNvPr>
            <p:cNvSpPr txBox="1">
              <a:spLocks/>
            </p:cNvSpPr>
            <p:nvPr/>
          </p:nvSpPr>
          <p:spPr>
            <a:xfrm>
              <a:off x="569049" y="2331217"/>
              <a:ext cx="2992803" cy="36548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rgbClr val="F4382E"/>
                </a:buClr>
                <a:buFont typeface="Arial" panose="020B0604020202020204" pitchFamily="34" charset="0"/>
                <a:buNone/>
                <a:defRPr sz="2400" b="1" i="0" kern="1200">
                  <a:solidFill>
                    <a:srgbClr val="FF8F1C"/>
                  </a:solidFill>
                  <a:latin typeface="Sofia Pro Black" pitchFamily="2" charset="77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F4382E"/>
                </a:buClr>
                <a:buSzPct val="100000"/>
                <a:buFont typeface="System Font Regular"/>
                <a:buNone/>
                <a:defRPr sz="2000" b="1" i="0" kern="1200">
                  <a:solidFill>
                    <a:srgbClr val="323E48"/>
                  </a:solidFill>
                  <a:latin typeface="Sofia Pro Medium" pitchFamily="2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F4382E"/>
                </a:buClr>
                <a:buSzPct val="85000"/>
                <a:buFont typeface="Wingdings" pitchFamily="2" charset="2"/>
                <a:buNone/>
                <a:defRPr sz="1800" b="1" i="0" kern="1200">
                  <a:solidFill>
                    <a:srgbClr val="323E48"/>
                  </a:solidFill>
                  <a:latin typeface="Sofia Pro Medium" pitchFamily="2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F4382E"/>
                </a:buClr>
                <a:buSzPct val="85000"/>
                <a:buFont typeface="Wingdings" pitchFamily="2" charset="2"/>
                <a:buNone/>
                <a:defRPr sz="1600" b="1" i="0" kern="1200">
                  <a:solidFill>
                    <a:srgbClr val="323E48"/>
                  </a:solidFill>
                  <a:latin typeface="Sofia Pro Medium" pitchFamily="2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F4382E"/>
                </a:buClr>
                <a:buFont typeface="Arial" panose="020B0604020202020204" pitchFamily="34" charset="0"/>
                <a:buNone/>
                <a:defRPr sz="1600" b="1" i="0" kern="1200">
                  <a:solidFill>
                    <a:srgbClr val="323E48"/>
                  </a:solidFill>
                  <a:latin typeface="Sofia Pro Medium" pitchFamily="2" charset="0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i="1" dirty="0">
                  <a:solidFill>
                    <a:srgbClr val="7A4BBC"/>
                  </a:solidFill>
                </a:rPr>
                <a:t>Predicting Power: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66B387-91FA-4390-6AF0-A527702644F3}"/>
                </a:ext>
              </a:extLst>
            </p:cNvPr>
            <p:cNvGrpSpPr/>
            <p:nvPr/>
          </p:nvGrpSpPr>
          <p:grpSpPr>
            <a:xfrm>
              <a:off x="-723002" y="2767787"/>
              <a:ext cx="6029325" cy="3848528"/>
              <a:chOff x="-632465" y="2569845"/>
              <a:chExt cx="6029325" cy="3848528"/>
            </a:xfrm>
          </p:grpSpPr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E0DADE37-E0EA-1F59-48AD-F82BC9CE6BA0}"/>
                  </a:ext>
                </a:extLst>
              </p:cNvPr>
              <p:cNvGraphicFramePr/>
              <p:nvPr/>
            </p:nvGraphicFramePr>
            <p:xfrm>
              <a:off x="-632465" y="2569845"/>
              <a:ext cx="6029325" cy="38485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10B2617F-860D-020D-2329-E90B4EA1BC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5988" y="2669436"/>
                <a:ext cx="452417" cy="55088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rgbClr val="F4382E"/>
                  </a:buClr>
                  <a:buFont typeface="Arial" panose="020B0604020202020204" pitchFamily="34" charset="0"/>
                  <a:buNone/>
                  <a:defRPr sz="2400" b="1" i="0" kern="1200">
                    <a:solidFill>
                      <a:srgbClr val="FF8F1C"/>
                    </a:solidFill>
                    <a:latin typeface="Sofia Pro Black" pitchFamily="2" charset="77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F4382E"/>
                  </a:buClr>
                  <a:buSzPct val="100000"/>
                  <a:buFont typeface="System Font Regular"/>
                  <a:buNone/>
                  <a:defRPr sz="2000" b="1" i="0" kern="1200">
                    <a:solidFill>
                      <a:srgbClr val="323E48"/>
                    </a:solidFill>
                    <a:latin typeface="Sofia Pro Medium" pitchFamily="2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F4382E"/>
                  </a:buClr>
                  <a:buSzPct val="85000"/>
                  <a:buFont typeface="Wingdings" pitchFamily="2" charset="2"/>
                  <a:buNone/>
                  <a:defRPr sz="1800" b="1" i="0" kern="1200">
                    <a:solidFill>
                      <a:srgbClr val="323E48"/>
                    </a:solidFill>
                    <a:latin typeface="Sofia Pro Medium" pitchFamily="2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F4382E"/>
                  </a:buClr>
                  <a:buSzPct val="85000"/>
                  <a:buFont typeface="Wingdings" pitchFamily="2" charset="2"/>
                  <a:buNone/>
                  <a:defRPr sz="1600" b="1" i="0" kern="1200">
                    <a:solidFill>
                      <a:srgbClr val="323E48"/>
                    </a:solidFill>
                    <a:latin typeface="Sofia Pro Medium" pitchFamily="2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rgbClr val="F4382E"/>
                  </a:buClr>
                  <a:buFont typeface="Arial" panose="020B0604020202020204" pitchFamily="34" charset="0"/>
                  <a:buNone/>
                  <a:defRPr sz="1600" b="1" i="0" kern="1200">
                    <a:solidFill>
                      <a:srgbClr val="323E48"/>
                    </a:solidFill>
                    <a:latin typeface="Sofia Pro Medium" pitchFamily="2" charset="0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dirty="0"/>
                  <a:t>&lt;</a:t>
                </a:r>
                <a:endParaRPr lang="en-US" sz="3200" dirty="0"/>
              </a:p>
            </p:txBody>
          </p:sp>
        </p:grp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F445A2E-958F-0B18-C33B-038F58D127E0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ADA6A06-729B-9A89-0C0C-523489D2AA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9669" y="2178353"/>
            <a:ext cx="5747162" cy="2846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F28BD1-F0D0-57EB-2DEF-B69AF41ACE1E}"/>
              </a:ext>
            </a:extLst>
          </p:cNvPr>
          <p:cNvSpPr txBox="1">
            <a:spLocks/>
          </p:cNvSpPr>
          <p:nvPr/>
        </p:nvSpPr>
        <p:spPr>
          <a:xfrm>
            <a:off x="5646137" y="5641951"/>
            <a:ext cx="4855766" cy="980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💡</a:t>
            </a:r>
            <a:r>
              <a:rPr lang="zh-CN" altLang="en-US" sz="2400" dirty="0"/>
              <a:t> </a:t>
            </a:r>
            <a:r>
              <a:rPr lang="en-US" sz="2400" i="1" dirty="0"/>
              <a:t>Cross-selling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features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altogether</a:t>
            </a:r>
            <a:r>
              <a:rPr lang="en-US" sz="2400" i="1" dirty="0"/>
              <a:t> explain over 75% variance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B0388-AF26-CE1B-15C3-255E965F0974}"/>
              </a:ext>
            </a:extLst>
          </p:cNvPr>
          <p:cNvSpPr/>
          <p:nvPr/>
        </p:nvSpPr>
        <p:spPr>
          <a:xfrm>
            <a:off x="5169408" y="2298212"/>
            <a:ext cx="3027476" cy="272635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0C9943-AA81-092C-D066-C82429E58350}"/>
              </a:ext>
            </a:extLst>
          </p:cNvPr>
          <p:cNvCxnSpPr>
            <a:cxnSpLocks/>
          </p:cNvCxnSpPr>
          <p:nvPr/>
        </p:nvCxnSpPr>
        <p:spPr>
          <a:xfrm>
            <a:off x="5357377" y="5024566"/>
            <a:ext cx="390868" cy="650472"/>
          </a:xfrm>
          <a:prstGeom prst="straightConnector1">
            <a:avLst/>
          </a:prstGeom>
          <a:ln w="12700">
            <a:solidFill>
              <a:srgbClr val="ED20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6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38D9-AFEA-8C64-ACC6-666A2CF42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54E65-423F-BFD4-9387-D37C134B06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324358" cy="550885"/>
          </a:xfrm>
        </p:spPr>
        <p:txBody>
          <a:bodyPr/>
          <a:lstStyle/>
          <a:p>
            <a:r>
              <a:rPr lang="en-US" sz="3200" dirty="0"/>
              <a:t>Modeling Retention — Results &amp; Performance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58CDF1-33B9-7EBE-D2B2-2FA8ABCADBD1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Did Feature Engineering Boost Performance?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CBA0D-8EE9-8E43-C8FF-E6A289C32274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11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406AB5EA-0FB2-8F32-4C5A-CC00E8D83B97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140AC8F-9823-BCC1-F7E6-0F04849F9E9E}"/>
              </a:ext>
            </a:extLst>
          </p:cNvPr>
          <p:cNvSpPr txBox="1">
            <a:spLocks/>
          </p:cNvSpPr>
          <p:nvPr/>
        </p:nvSpPr>
        <p:spPr>
          <a:xfrm>
            <a:off x="646469" y="4723620"/>
            <a:ext cx="8529012" cy="1438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✅</a:t>
            </a:r>
            <a:r>
              <a:rPr lang="zh-CN" altLang="en-US" sz="2000" i="1" dirty="0"/>
              <a:t> </a:t>
            </a:r>
            <a:r>
              <a:rPr lang="en-US" altLang="zh-CN" sz="2000" b="1" i="1" dirty="0"/>
              <a:t>Key success: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000" b="1" i="1" dirty="0"/>
              <a:t>     </a:t>
            </a:r>
            <a:r>
              <a:rPr lang="en-US" altLang="zh-CN" sz="2000" i="1" dirty="0"/>
              <a:t>Feature engineering increased model performance 8x for Ridge and 3x for XGBoost, proving that creative data engineering can overcome behavioral data limitations and deliver actionable business intelligence.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F2A17-454A-2753-A326-46C3B7006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69" y="2230927"/>
            <a:ext cx="7188200" cy="21463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D8937F-A2C8-F19B-B591-B26AEAFF45D2}"/>
              </a:ext>
            </a:extLst>
          </p:cNvPr>
          <p:cNvSpPr/>
          <p:nvPr/>
        </p:nvSpPr>
        <p:spPr>
          <a:xfrm>
            <a:off x="7117492" y="2338985"/>
            <a:ext cx="845407" cy="346393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636C3-F6BA-DC1E-612E-2100A813E934}"/>
              </a:ext>
            </a:extLst>
          </p:cNvPr>
          <p:cNvCxnSpPr>
            <a:cxnSpLocks/>
          </p:cNvCxnSpPr>
          <p:nvPr/>
        </p:nvCxnSpPr>
        <p:spPr>
          <a:xfrm flipV="1">
            <a:off x="7438769" y="2088292"/>
            <a:ext cx="345988" cy="25069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C2DA28-2582-B80F-C260-9AD72E2F72F3}"/>
              </a:ext>
            </a:extLst>
          </p:cNvPr>
          <p:cNvSpPr txBox="1"/>
          <p:nvPr/>
        </p:nvSpPr>
        <p:spPr>
          <a:xfrm>
            <a:off x="7784757" y="1844307"/>
            <a:ext cx="20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solidFill>
                  <a:schemeClr val="accent4">
                    <a:lumMod val="50000"/>
                  </a:schemeClr>
                </a:solidFill>
                <a:latin typeface="Sofia Pro Medium" pitchFamily="2" charset="77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7065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8B096-35F7-D029-7DB5-906C8392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B2353-C24A-B1E8-19C2-017FFBC805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324358" cy="550885"/>
          </a:xfrm>
        </p:spPr>
        <p:txBody>
          <a:bodyPr/>
          <a:lstStyle/>
          <a:p>
            <a:r>
              <a:rPr lang="en-US" sz="3200" dirty="0"/>
              <a:t>Retention as a Value Signal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3098AD-2D4A-1A0A-3A6D-B4E05C931DCF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Predicted Lifespan Patterns and Their Billing Impact Across Segments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B0E37-C5B9-D5AB-1CD5-96D68AA3E719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12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8947696-31F9-BA39-0222-2A7ECAA1542D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A1AD1C3-A027-EBF0-1392-A5992495969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1627" b="78315"/>
          <a:stretch>
            <a:fillRect/>
          </a:stretch>
        </p:blipFill>
        <p:spPr>
          <a:xfrm>
            <a:off x="8590693" y="1447284"/>
            <a:ext cx="2579538" cy="1089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67F158-856A-3E73-BFCF-FFC48997BE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959" y="2524745"/>
            <a:ext cx="8769918" cy="398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9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14A3A-7C87-F152-557F-581A71641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0FA0A-C22A-CEAC-8AC6-A93CEAB515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1110171" cy="550885"/>
          </a:xfrm>
        </p:spPr>
        <p:txBody>
          <a:bodyPr/>
          <a:lstStyle/>
          <a:p>
            <a:r>
              <a:rPr lang="en-US" sz="3200" dirty="0"/>
              <a:t>Growth Assignment – Based on Cluster Behavior, Not Heuristic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A55099-9371-55BA-C3BA-2F59F35DB3DD}"/>
              </a:ext>
            </a:extLst>
          </p:cNvPr>
          <p:cNvSpPr txBox="1">
            <a:spLocks/>
          </p:cNvSpPr>
          <p:nvPr/>
        </p:nvSpPr>
        <p:spPr>
          <a:xfrm>
            <a:off x="646471" y="2156423"/>
            <a:ext cx="4554180" cy="3074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sz="2100" dirty="0"/>
              <a:t>All clients start with baseline growth rate 4.4% (inflation)</a:t>
            </a:r>
          </a:p>
          <a:p>
            <a:r>
              <a:rPr lang="en-US" sz="2100" dirty="0"/>
              <a:t>We used </a:t>
            </a:r>
            <a:r>
              <a:rPr lang="en-US" sz="2100" b="1" dirty="0"/>
              <a:t>KMeans++ to cluster clients (k = 7)</a:t>
            </a:r>
            <a:r>
              <a:rPr lang="en-US" sz="2100" dirty="0"/>
              <a:t> based on behavioral and billing features</a:t>
            </a:r>
          </a:p>
          <a:p>
            <a:pPr lvl="1"/>
            <a:r>
              <a:rPr lang="en-US" sz="2100" dirty="0"/>
              <a:t>Clustering quality was validated using </a:t>
            </a:r>
            <a:r>
              <a:rPr lang="en-US" sz="2100" b="1" dirty="0"/>
              <a:t>Elbow</a:t>
            </a:r>
            <a:r>
              <a:rPr lang="en-US" sz="2100" dirty="0"/>
              <a:t> and </a:t>
            </a:r>
            <a:r>
              <a:rPr lang="en-US" sz="2100" b="1" dirty="0"/>
              <a:t>Silhouette</a:t>
            </a:r>
            <a:r>
              <a:rPr lang="en-US" sz="2100" dirty="0"/>
              <a:t> methods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22BD48F-7DC3-FC26-4A36-E8DEBDCB52B0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Growth isn’t adjusted based on heuristic rules — it adapts to cluster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D1EE-69AE-2DCE-F81D-DC3D2312B543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13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A76F6-11EA-B0BF-ACCE-AC697AC56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002" y="1936765"/>
            <a:ext cx="3352520" cy="2414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9B463-4124-6CAA-EFD5-FDCFC94A8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779" y="4394138"/>
            <a:ext cx="3456743" cy="2414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1BAA6D-3908-4A23-DB8E-3FAC29A00418}"/>
              </a:ext>
            </a:extLst>
          </p:cNvPr>
          <p:cNvSpPr txBox="1"/>
          <p:nvPr/>
        </p:nvSpPr>
        <p:spPr>
          <a:xfrm>
            <a:off x="9186648" y="3144019"/>
            <a:ext cx="16999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7A4BBC"/>
                </a:solidFill>
              </a:rPr>
              <a:t>7 clusters offered the best balance of compactness and separation.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3EE944C-9453-28FC-E682-0BB07C615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05578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90B23F6-2062-0F91-FF68-53BC1BA942ED}"/>
              </a:ext>
            </a:extLst>
          </p:cNvPr>
          <p:cNvSpPr/>
          <p:nvPr/>
        </p:nvSpPr>
        <p:spPr>
          <a:xfrm>
            <a:off x="7490697" y="3429000"/>
            <a:ext cx="401128" cy="1477328"/>
          </a:xfrm>
          <a:prstGeom prst="ellipse">
            <a:avLst/>
          </a:prstGeom>
          <a:noFill/>
          <a:ln>
            <a:solidFill>
              <a:srgbClr val="ED20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18F6FA-3608-20DE-CD15-60E8EFAA53A0}"/>
              </a:ext>
            </a:extLst>
          </p:cNvPr>
          <p:cNvCxnSpPr>
            <a:cxnSpLocks/>
          </p:cNvCxnSpPr>
          <p:nvPr/>
        </p:nvCxnSpPr>
        <p:spPr>
          <a:xfrm flipV="1">
            <a:off x="7891825" y="3325827"/>
            <a:ext cx="1294823" cy="636573"/>
          </a:xfrm>
          <a:prstGeom prst="straightConnector1">
            <a:avLst/>
          </a:prstGeom>
          <a:ln w="12700">
            <a:solidFill>
              <a:srgbClr val="ED20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4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74F3F-A7DE-9644-4C60-8ADE970F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A84AD1D-64C8-2F11-2FE4-CD7D8BE72761}"/>
              </a:ext>
            </a:extLst>
          </p:cNvPr>
          <p:cNvSpPr txBox="1">
            <a:spLocks/>
          </p:cNvSpPr>
          <p:nvPr/>
        </p:nvSpPr>
        <p:spPr>
          <a:xfrm>
            <a:off x="646469" y="2201525"/>
            <a:ext cx="5180465" cy="1873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700"/>
              </a:spcAft>
              <a:buNone/>
            </a:pPr>
            <a:r>
              <a:rPr lang="en-US" sz="2400" dirty="0"/>
              <a:t>For select clusters, we </a:t>
            </a:r>
            <a:r>
              <a:rPr lang="en-US" sz="2400" b="1" dirty="0"/>
              <a:t>adjust upward</a:t>
            </a:r>
          </a:p>
          <a:p>
            <a:pPr>
              <a:spcAft>
                <a:spcPts val="700"/>
              </a:spcAft>
            </a:pPr>
            <a:r>
              <a:rPr lang="en-US" sz="2000" b="1" dirty="0"/>
              <a:t>Cluster 0</a:t>
            </a:r>
            <a:r>
              <a:rPr lang="en-US" sz="2000" dirty="0"/>
              <a:t>: High Billing + High Engagement</a:t>
            </a:r>
          </a:p>
          <a:p>
            <a:pPr>
              <a:spcAft>
                <a:spcPts val="700"/>
              </a:spcAft>
            </a:pPr>
            <a:r>
              <a:rPr lang="en-US" sz="2000" b="1" dirty="0"/>
              <a:t>Cluster 1</a:t>
            </a:r>
            <a:r>
              <a:rPr lang="en-US" sz="2000" dirty="0"/>
              <a:t>: High Billing + Broad Usage</a:t>
            </a:r>
          </a:p>
          <a:p>
            <a:pPr>
              <a:spcAft>
                <a:spcPts val="700"/>
              </a:spcAft>
            </a:pPr>
            <a:r>
              <a:rPr lang="en-US" sz="2000" b="1" dirty="0"/>
              <a:t>Cluster 4</a:t>
            </a:r>
            <a:r>
              <a:rPr lang="en-US" sz="2000" dirty="0"/>
              <a:t>: New &amp; Active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FB26C-EEF2-157F-DE7F-67D746FAF3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273" y="1985552"/>
            <a:ext cx="5136096" cy="46740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FCCC60-E522-E944-0108-6FCFD2418C0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1110171" cy="550885"/>
          </a:xfrm>
        </p:spPr>
        <p:txBody>
          <a:bodyPr/>
          <a:lstStyle/>
          <a:p>
            <a:r>
              <a:rPr lang="en-US" sz="3200" dirty="0"/>
              <a:t>Growth Assignment – Based on Cluster Behavior, Not Heuristic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01F86B1-4416-0DA3-2C07-35E3852C3F82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Growth isn’t adjusted based on heuristic rules — it adapts to cluster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157A6-9436-2FAE-9376-3959CEC08441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14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DB4BFF0-FDFC-18FA-9ABE-645A7385C662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430F50-5FCD-1463-70B7-ADE19860A5D4}"/>
              </a:ext>
            </a:extLst>
          </p:cNvPr>
          <p:cNvSpPr/>
          <p:nvPr/>
        </p:nvSpPr>
        <p:spPr>
          <a:xfrm>
            <a:off x="7342707" y="3022600"/>
            <a:ext cx="863600" cy="47610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F30F1E-7883-97FF-9AA5-55EC711B8A9E}"/>
              </a:ext>
            </a:extLst>
          </p:cNvPr>
          <p:cNvSpPr/>
          <p:nvPr/>
        </p:nvSpPr>
        <p:spPr>
          <a:xfrm>
            <a:off x="1920631" y="2756684"/>
            <a:ext cx="1267069" cy="1002515"/>
          </a:xfrm>
          <a:prstGeom prst="round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C18B9A-EB65-43CF-819D-78EB3DAC124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3502" t="5032" b="72589"/>
          <a:stretch>
            <a:fillRect/>
          </a:stretch>
        </p:blipFill>
        <p:spPr>
          <a:xfrm>
            <a:off x="9779921" y="1789838"/>
            <a:ext cx="1130471" cy="1348405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831275-6A50-3BA6-87B9-4D66B952C2D7}"/>
              </a:ext>
            </a:extLst>
          </p:cNvPr>
          <p:cNvSpPr/>
          <p:nvPr/>
        </p:nvSpPr>
        <p:spPr>
          <a:xfrm rot="13215895">
            <a:off x="6658498" y="3395876"/>
            <a:ext cx="366270" cy="726646"/>
          </a:xfrm>
          <a:prstGeom prst="round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7941072-3C5E-4523-2461-4472BD12D881}"/>
              </a:ext>
            </a:extLst>
          </p:cNvPr>
          <p:cNvSpPr/>
          <p:nvPr/>
        </p:nvSpPr>
        <p:spPr>
          <a:xfrm>
            <a:off x="6784401" y="5903700"/>
            <a:ext cx="863600" cy="47610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7AE45BD-4FED-F65A-79D8-E92D17EFA57C}"/>
              </a:ext>
            </a:extLst>
          </p:cNvPr>
          <p:cNvSpPr/>
          <p:nvPr/>
        </p:nvSpPr>
        <p:spPr>
          <a:xfrm>
            <a:off x="3312052" y="2756684"/>
            <a:ext cx="1965593" cy="546581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942276-BC24-085E-07E7-D6D9A58A290F}"/>
              </a:ext>
            </a:extLst>
          </p:cNvPr>
          <p:cNvCxnSpPr>
            <a:cxnSpLocks/>
          </p:cNvCxnSpPr>
          <p:nvPr/>
        </p:nvCxnSpPr>
        <p:spPr>
          <a:xfrm>
            <a:off x="4777818" y="3322116"/>
            <a:ext cx="2276660" cy="253726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ED70BD-0771-016A-5936-EB8CAF4B0300}"/>
              </a:ext>
            </a:extLst>
          </p:cNvPr>
          <p:cNvCxnSpPr>
            <a:cxnSpLocks/>
          </p:cNvCxnSpPr>
          <p:nvPr/>
        </p:nvCxnSpPr>
        <p:spPr>
          <a:xfrm>
            <a:off x="3216192" y="3700442"/>
            <a:ext cx="3198155" cy="1867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DBBE836-5ABC-7821-CF0F-5DA4BE2A64DC}"/>
              </a:ext>
            </a:extLst>
          </p:cNvPr>
          <p:cNvSpPr/>
          <p:nvPr/>
        </p:nvSpPr>
        <p:spPr>
          <a:xfrm>
            <a:off x="3328993" y="3363595"/>
            <a:ext cx="1396108" cy="54658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F9BCA9-CF8C-404F-0EBE-ACDED749BA0B}"/>
              </a:ext>
            </a:extLst>
          </p:cNvPr>
          <p:cNvCxnSpPr>
            <a:cxnSpLocks/>
          </p:cNvCxnSpPr>
          <p:nvPr/>
        </p:nvCxnSpPr>
        <p:spPr>
          <a:xfrm flipV="1">
            <a:off x="4769466" y="3206430"/>
            <a:ext cx="2499453" cy="43045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79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8251B-0F1B-0527-735F-B9947DF0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545AB81A-0150-8858-5348-7C13B9FA16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6469" y="2201525"/>
            <a:ext cx="5180465" cy="1873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700"/>
              </a:spcAft>
              <a:buNone/>
            </a:pPr>
            <a:r>
              <a:rPr lang="en-US" sz="2400" dirty="0"/>
              <a:t>For select clusters, we </a:t>
            </a:r>
            <a:r>
              <a:rPr lang="en-US" sz="2400" b="1" dirty="0"/>
              <a:t>adjust upward</a:t>
            </a:r>
          </a:p>
          <a:p>
            <a:pPr>
              <a:spcAft>
                <a:spcPts val="700"/>
              </a:spcAft>
            </a:pPr>
            <a:r>
              <a:rPr lang="en-US" sz="2000" b="1" dirty="0"/>
              <a:t>Cluster 0</a:t>
            </a:r>
            <a:r>
              <a:rPr lang="en-US" sz="2000" dirty="0"/>
              <a:t>: High Billing + High Engagement</a:t>
            </a:r>
          </a:p>
          <a:p>
            <a:pPr>
              <a:spcAft>
                <a:spcPts val="700"/>
              </a:spcAft>
            </a:pPr>
            <a:r>
              <a:rPr lang="en-US" sz="2000" b="1" dirty="0"/>
              <a:t>Cluster 1</a:t>
            </a:r>
            <a:r>
              <a:rPr lang="en-US" sz="2000" dirty="0"/>
              <a:t>: High Billing + Broad Usage</a:t>
            </a:r>
          </a:p>
          <a:p>
            <a:pPr>
              <a:spcAft>
                <a:spcPts val="700"/>
              </a:spcAft>
            </a:pPr>
            <a:r>
              <a:rPr lang="en-US" sz="2000" b="1" dirty="0"/>
              <a:t>Cluster 4</a:t>
            </a:r>
            <a:r>
              <a:rPr lang="en-US" sz="2000" dirty="0"/>
              <a:t>: New &amp; Active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7A7D1-55F7-7823-64C8-364E252FDD3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1110171" cy="550885"/>
          </a:xfrm>
        </p:spPr>
        <p:txBody>
          <a:bodyPr/>
          <a:lstStyle/>
          <a:p>
            <a:r>
              <a:rPr lang="en-US" sz="3200" dirty="0"/>
              <a:t>Growth Assignment – Based on Cluster Behavior, Not Heuristic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9ACF0D5-EDA6-B09D-013A-4396D448C5D1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Growth isn’t adjusted based on heuristic rules — it adapts to cluster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62F18-12B3-8F23-B734-D0A9AFE5BE44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15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205F62A-3833-7215-6293-690199B98075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CD2CC1FA-29C0-1E1B-E8E2-0605E7E8145C}"/>
              </a:ext>
            </a:extLst>
          </p:cNvPr>
          <p:cNvGrpSpPr/>
          <p:nvPr/>
        </p:nvGrpSpPr>
        <p:grpSpPr>
          <a:xfrm>
            <a:off x="1923979" y="3843614"/>
            <a:ext cx="7854891" cy="2790449"/>
            <a:chOff x="2762179" y="2328010"/>
            <a:chExt cx="7854891" cy="279044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0D94B71-3F43-AA01-87CB-48F3CD0C0FCF}"/>
                </a:ext>
              </a:extLst>
            </p:cNvPr>
            <p:cNvGrpSpPr/>
            <p:nvPr/>
          </p:nvGrpSpPr>
          <p:grpSpPr>
            <a:xfrm>
              <a:off x="4753537" y="2381841"/>
              <a:ext cx="5863533" cy="2692400"/>
              <a:chOff x="4753537" y="2381841"/>
              <a:chExt cx="5863533" cy="2692400"/>
            </a:xfrm>
          </p:grpSpPr>
          <p:pic>
            <p:nvPicPr>
              <p:cNvPr id="34" name="Picture 33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2AF01E7F-B1E1-7626-98D1-2F21B7B9C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3537" y="2381841"/>
                <a:ext cx="3327400" cy="2692400"/>
              </a:xfrm>
              <a:prstGeom prst="rect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39" name="Picture 38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111E8B3E-B447-DC9C-34F0-D38E98EB5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65970" y="2381841"/>
                <a:ext cx="2451100" cy="2692400"/>
              </a:xfrm>
              <a:prstGeom prst="rect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C7297B5-ACB7-F4D1-67FB-30BF77FB4FF2}"/>
                </a:ext>
              </a:extLst>
            </p:cNvPr>
            <p:cNvSpPr/>
            <p:nvPr/>
          </p:nvSpPr>
          <p:spPr>
            <a:xfrm>
              <a:off x="2762179" y="2328010"/>
              <a:ext cx="1505857" cy="462696"/>
            </a:xfrm>
            <a:prstGeom prst="roundRect">
              <a:avLst/>
            </a:prstGeom>
            <a:noFill/>
            <a:ln w="19050">
              <a:solidFill>
                <a:srgbClr val="ED20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44346DC4-8B2B-22FB-C6DE-8F569A0A0139}"/>
                </a:ext>
              </a:extLst>
            </p:cNvPr>
            <p:cNvSpPr/>
            <p:nvPr/>
          </p:nvSpPr>
          <p:spPr>
            <a:xfrm>
              <a:off x="7506754" y="3284335"/>
              <a:ext cx="595956" cy="599068"/>
            </a:xfrm>
            <a:prstGeom prst="roundRect">
              <a:avLst/>
            </a:prstGeom>
            <a:noFill/>
            <a:ln w="19050">
              <a:solidFill>
                <a:srgbClr val="ED20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B58EA9B-6AEE-CF29-D92E-E949C5310DBD}"/>
                </a:ext>
              </a:extLst>
            </p:cNvPr>
            <p:cNvSpPr/>
            <p:nvPr/>
          </p:nvSpPr>
          <p:spPr>
            <a:xfrm>
              <a:off x="7507859" y="4183952"/>
              <a:ext cx="595956" cy="309671"/>
            </a:xfrm>
            <a:prstGeom prst="roundRect">
              <a:avLst/>
            </a:prstGeom>
            <a:noFill/>
            <a:ln w="19050">
              <a:solidFill>
                <a:srgbClr val="ED20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91FCBE6-0437-05EF-BD18-1A66C175D93D}"/>
                </a:ext>
              </a:extLst>
            </p:cNvPr>
            <p:cNvSpPr/>
            <p:nvPr/>
          </p:nvSpPr>
          <p:spPr>
            <a:xfrm>
              <a:off x="7506754" y="4794172"/>
              <a:ext cx="595956" cy="324287"/>
            </a:xfrm>
            <a:prstGeom prst="roundRect">
              <a:avLst/>
            </a:prstGeom>
            <a:noFill/>
            <a:ln w="19050">
              <a:solidFill>
                <a:srgbClr val="ED20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7E3C25A-76DF-4951-D5B9-F318A58D1D73}"/>
                </a:ext>
              </a:extLst>
            </p:cNvPr>
            <p:cNvCxnSpPr>
              <a:cxnSpLocks/>
            </p:cNvCxnSpPr>
            <p:nvPr/>
          </p:nvCxnSpPr>
          <p:spPr>
            <a:xfrm>
              <a:off x="4330191" y="2649996"/>
              <a:ext cx="3086609" cy="12334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97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5A91A-0F42-F133-B4EA-2A8AB5B0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diagram of a product cluster&#10;&#10;AI-generated content may be incorrect.">
            <a:extLst>
              <a:ext uri="{FF2B5EF4-FFF2-40B4-BE49-F238E27FC236}">
                <a16:creationId xmlns:a16="http://schemas.microsoft.com/office/drawing/2014/main" id="{C5DD2630-A4D2-DE85-D467-ED495EEA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886" y="1746530"/>
            <a:ext cx="7326786" cy="52295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C20E1-3168-7F01-0FF3-EAACFD493B8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1110171" cy="550885"/>
          </a:xfrm>
        </p:spPr>
        <p:txBody>
          <a:bodyPr/>
          <a:lstStyle/>
          <a:p>
            <a:r>
              <a:rPr lang="en-US" sz="3200" dirty="0"/>
              <a:t>Growth Assignment – Based on Cluster Behavior, Not Heuristic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3DE7CB-A26A-68C9-8891-099871B5739C}"/>
              </a:ext>
            </a:extLst>
          </p:cNvPr>
          <p:cNvSpPr txBox="1">
            <a:spLocks/>
          </p:cNvSpPr>
          <p:nvPr/>
        </p:nvSpPr>
        <p:spPr>
          <a:xfrm>
            <a:off x="6636112" y="2449091"/>
            <a:ext cx="4180485" cy="38244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Adjust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r>
              <a:rPr lang="en-US" b="1" dirty="0"/>
              <a:t> for clients with room to expand</a:t>
            </a:r>
            <a:br>
              <a:rPr lang="en-US" dirty="0"/>
            </a:br>
            <a:r>
              <a:rPr lang="en-US" dirty="0"/>
              <a:t>▸ </a:t>
            </a:r>
            <a:r>
              <a:rPr lang="en-US" i="1" dirty="0"/>
              <a:t>Defined as below the 75th percentile in product coverage</a:t>
            </a:r>
            <a:endParaRPr lang="en-US" dirty="0"/>
          </a:p>
          <a:p>
            <a:r>
              <a:rPr lang="en-US" b="1" dirty="0"/>
              <a:t>If in Cluster 0 or 1</a:t>
            </a:r>
            <a:br>
              <a:rPr lang="en-US" dirty="0"/>
            </a:br>
            <a:r>
              <a:rPr lang="en-US" dirty="0"/>
              <a:t>▸ </a:t>
            </a:r>
            <a:r>
              <a:rPr lang="en-US" i="1" dirty="0"/>
              <a:t>Assigned the cluster’s historical </a:t>
            </a:r>
            <a:r>
              <a:rPr lang="en-US" b="1" i="1" dirty="0"/>
              <a:t>mean</a:t>
            </a:r>
            <a:r>
              <a:rPr lang="en-US" i="1" dirty="0"/>
              <a:t> growth </a:t>
            </a:r>
          </a:p>
          <a:p>
            <a:r>
              <a:rPr lang="en-US" b="1" dirty="0"/>
              <a:t>If in Cluster 4 (new, active)</a:t>
            </a:r>
            <a:br>
              <a:rPr lang="en-US" dirty="0"/>
            </a:br>
            <a:r>
              <a:rPr lang="en-US" dirty="0"/>
              <a:t>▸ </a:t>
            </a:r>
            <a:r>
              <a:rPr lang="en-US" i="1" dirty="0"/>
              <a:t>Mapped to the </a:t>
            </a:r>
            <a:r>
              <a:rPr lang="en-US" b="1" i="1" dirty="0"/>
              <a:t>25th percentile</a:t>
            </a:r>
            <a:r>
              <a:rPr lang="en-US" i="1" dirty="0"/>
              <a:t> growth of Cluster 0</a:t>
            </a:r>
            <a:br>
              <a:rPr lang="en-US" dirty="0"/>
            </a:br>
            <a:r>
              <a:rPr lang="en-US" dirty="0"/>
              <a:t>▸ </a:t>
            </a:r>
            <a:r>
              <a:rPr lang="en-US" i="1" dirty="0"/>
              <a:t>Why? We treat them as early-stage versions of Cluster 0 — with caution</a:t>
            </a:r>
            <a:endParaRPr lang="en-US" dirty="0"/>
          </a:p>
          <a:p>
            <a:r>
              <a:rPr lang="en-US" b="1" dirty="0"/>
              <a:t>All others default to 4.4% baseline (inflation rate)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7FD0257-6003-EDD4-02F1-A5DB9DDDCE26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Growth isn’t adjusted based on heuristic rules — it adapts to cluster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060D0-CD5A-2D5C-8F8E-0FD28A66FAED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16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299FFA7-EBBB-2889-D5AA-0993BA41B75D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372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78F8E-CB9B-5237-6497-C6708496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700D-D04A-F1E8-3E80-884EF2C72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55" y="2856523"/>
            <a:ext cx="9709690" cy="1144953"/>
          </a:xfrm>
        </p:spPr>
        <p:txBody>
          <a:bodyPr/>
          <a:lstStyle/>
          <a:p>
            <a:r>
              <a:rPr lang="en-US" sz="4500" dirty="0">
                <a:latin typeface="Lucida Fax" panose="02060602050505020204" pitchFamily="18" charset="77"/>
              </a:rPr>
              <a:t>WHAT WE DISCOVERED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5F319-9329-7CF1-8CE7-3FFC1051712F}"/>
              </a:ext>
            </a:extLst>
          </p:cNvPr>
          <p:cNvSpPr txBox="1"/>
          <p:nvPr/>
        </p:nvSpPr>
        <p:spPr>
          <a:xfrm>
            <a:off x="11783292" y="6497873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17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998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2064-66C3-242C-98B6-C0ED7B8D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76D30-6BC8-70A8-78A5-6FA4D19373D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Retention Is the Exponential Lever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5B691CA-1E8A-09FE-83B4-3F675B8A400A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Small improvements lead to exponential value gain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04FDC49-43FA-635F-FE17-D0E5AF72CF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571197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62B48BD-3191-FE27-F757-390E17D456CA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18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pic>
        <p:nvPicPr>
          <p:cNvPr id="16" name="Picture 15" descr="A graph with a line and a blue line&#10;&#10;AI-generated content may be incorrect.">
            <a:extLst>
              <a:ext uri="{FF2B5EF4-FFF2-40B4-BE49-F238E27FC236}">
                <a16:creationId xmlns:a16="http://schemas.microsoft.com/office/drawing/2014/main" id="{A3989B10-A540-1444-2E6F-F12CDBCFA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59" y="1985863"/>
            <a:ext cx="7772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09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3A6F1-7EA0-55B7-89A1-725D2BD1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DB6C2-5E56-DFDC-5275-BF6965EAA27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Retention Is the Exponential Lever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E5050D-0429-C577-4B0D-FBE8DF32734D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Small improvements lead to exponential value gain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87E19-FD71-914A-768E-20D972FA0D4F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19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B91F8-DC1F-09ED-5624-3DA1D5E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420" y="2611531"/>
            <a:ext cx="6689173" cy="3142070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F249BDF-42E1-02ED-6005-50503B3FB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15332" y="3227989"/>
            <a:ext cx="3948545" cy="6760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sz="2000" i="1" dirty="0"/>
              <a:t>     </a:t>
            </a:r>
            <a:r>
              <a:rPr lang="en-US" sz="2000" i="1" dirty="0"/>
              <a:t>Why </a:t>
            </a:r>
            <a:r>
              <a:rPr lang="en-US" altLang="zh-CN" sz="2000" i="1" dirty="0"/>
              <a:t>73.8%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retention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appears</a:t>
            </a:r>
            <a:r>
              <a:rPr lang="en-US" sz="2000" i="1" dirty="0"/>
              <a:t> </a:t>
            </a:r>
            <a:r>
              <a:rPr lang="en-US" sz="2000" dirty="0"/>
              <a:t>👉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i="1" dirty="0"/>
              <a:t>         lower than you might expect?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8DFE0AE-7F75-8BC3-208A-00661FA7AA1B}"/>
              </a:ext>
            </a:extLst>
          </p:cNvPr>
          <p:cNvSpPr txBox="1">
            <a:spLocks/>
          </p:cNvSpPr>
          <p:nvPr/>
        </p:nvSpPr>
        <p:spPr>
          <a:xfrm>
            <a:off x="7811441" y="1423690"/>
            <a:ext cx="4305528" cy="953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💡</a:t>
            </a:r>
            <a:r>
              <a:rPr lang="zh-CN" altLang="en-US" sz="2000" i="1" dirty="0"/>
              <a:t> </a:t>
            </a:r>
            <a:r>
              <a:rPr lang="en-US" altLang="zh-CN" sz="2000" b="1" i="1" dirty="0"/>
              <a:t>Sensitivity Coefficient</a:t>
            </a:r>
            <a:r>
              <a:rPr lang="en-US" altLang="zh-CN" sz="2000" i="1" dirty="0"/>
              <a:t> t</a:t>
            </a:r>
            <a:r>
              <a:rPr lang="en-US" sz="2000" i="1" dirty="0"/>
              <a:t>ells us how much</a:t>
            </a:r>
            <a:r>
              <a:rPr lang="zh-CN" altLang="en-US" sz="2000" i="1" dirty="0"/>
              <a:t> </a:t>
            </a:r>
            <a:r>
              <a:rPr lang="en-US" sz="2000" i="1" dirty="0"/>
              <a:t>LTV changes for a 1% change in the parameter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9A0A1A-4567-094E-47C5-40AA4034AE68}"/>
              </a:ext>
            </a:extLst>
          </p:cNvPr>
          <p:cNvSpPr/>
          <p:nvPr/>
        </p:nvSpPr>
        <p:spPr>
          <a:xfrm>
            <a:off x="7238030" y="2524745"/>
            <a:ext cx="1496291" cy="682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AEFA6C2-59C6-0BD1-DB4F-E7984A124240}"/>
              </a:ext>
            </a:extLst>
          </p:cNvPr>
          <p:cNvCxnSpPr>
            <a:cxnSpLocks/>
            <a:stCxn id="29" idx="1"/>
          </p:cNvCxnSpPr>
          <p:nvPr/>
        </p:nvCxnSpPr>
        <p:spPr>
          <a:xfrm flipV="1">
            <a:off x="7457157" y="1646201"/>
            <a:ext cx="454943" cy="97854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BEB62EF1-4347-CA1C-0A0B-D6C9BC1C4D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753831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038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E28B2A">
                <a:alpha val="89804"/>
              </a:srgbClr>
            </a:gs>
            <a:gs pos="7000">
              <a:srgbClr val="7A4B9E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9D65-1735-E94C-B2A9-E1D4EA839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55" y="2856523"/>
            <a:ext cx="9709690" cy="1144953"/>
          </a:xfrm>
        </p:spPr>
        <p:txBody>
          <a:bodyPr/>
          <a:lstStyle/>
          <a:p>
            <a:r>
              <a:rPr lang="en-US" sz="4500" dirty="0">
                <a:latin typeface="Lucida Fax" panose="02060602050505020204" pitchFamily="18" charset="77"/>
              </a:rPr>
              <a:t>WHAT’S THE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29D3B-88AF-49BE-B9A3-83420FDF7E3F}"/>
              </a:ext>
            </a:extLst>
          </p:cNvPr>
          <p:cNvSpPr txBox="1"/>
          <p:nvPr/>
        </p:nvSpPr>
        <p:spPr>
          <a:xfrm>
            <a:off x="11783292" y="6497873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2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3638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6613-9352-CE4C-E135-D475B000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4D6861-CC37-6DC2-5D91-BEF69680E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14" y="2448264"/>
            <a:ext cx="4968193" cy="1922592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9AC5980-D37B-0B3E-F09C-B717239ABFEA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Small acceleration, moderate impact — and it only works if clients stay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60A361-41E7-D835-4EB8-7372223171A0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20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6D627D92-A582-FDFD-0D83-C101768BA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4734"/>
            <a:ext cx="6096000" cy="3655608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F8C033F-A4C6-97C7-33BE-7C331E0CCDB5}"/>
              </a:ext>
            </a:extLst>
          </p:cNvPr>
          <p:cNvSpPr txBox="1">
            <a:spLocks/>
          </p:cNvSpPr>
          <p:nvPr/>
        </p:nvSpPr>
        <p:spPr>
          <a:xfrm>
            <a:off x="648442" y="1095316"/>
            <a:ext cx="9742467" cy="550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2400" b="1" i="0" kern="1200">
                <a:solidFill>
                  <a:srgbClr val="FF8F1C"/>
                </a:solidFill>
                <a:latin typeface="Sofia Pro Black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None/>
              <a:defRPr sz="2000" b="1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None/>
              <a:defRPr sz="1800" b="1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None/>
              <a:defRPr sz="1600" b="1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1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How Growth Rate </a:t>
            </a:r>
            <a:r>
              <a:rPr lang="en-US" altLang="zh-CN" sz="3200" b="0" i="1" dirty="0"/>
              <a:t>(g)</a:t>
            </a:r>
            <a:r>
              <a:rPr lang="en-US" sz="3200" dirty="0"/>
              <a:t> Affects LTV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E0B4F6-F17A-2185-BCF6-0E994FD2C0C2}"/>
                  </a:ext>
                </a:extLst>
              </p:cNvPr>
              <p:cNvSpPr txBox="1"/>
              <p:nvPr/>
            </p:nvSpPr>
            <p:spPr>
              <a:xfrm>
                <a:off x="6096000" y="4793231"/>
                <a:ext cx="4153255" cy="759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</a:rPr>
                        <m:t>𝐿𝑇𝑉</m:t>
                      </m:r>
                      <m:r>
                        <a:rPr lang="en-US" altLang="zh-CN" sz="2400" b="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400" b="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7A4BBC"/>
                  </a:solidFill>
                  <a:latin typeface="Sofia Pro Medium" pitchFamily="2" charset="7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E0B4F6-F17A-2185-BCF6-0E994FD2C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93231"/>
                <a:ext cx="4153255" cy="759375"/>
              </a:xfrm>
              <a:prstGeom prst="rect">
                <a:avLst/>
              </a:prstGeom>
              <a:blipFill>
                <a:blip r:embed="rId5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6391A30-4E05-76D6-7AB5-A63D797DE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305599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2106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D56-6C6A-EEC1-6452-ABCA4C381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18DD1-E535-D342-0157-AFAE201C567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742467" cy="550885"/>
          </a:xfrm>
        </p:spPr>
        <p:txBody>
          <a:bodyPr/>
          <a:lstStyle/>
          <a:p>
            <a:r>
              <a:rPr lang="en-US" sz="3200" dirty="0"/>
              <a:t>How Financing Cost </a:t>
            </a:r>
            <a:r>
              <a:rPr lang="en-US" sz="3200" b="0" i="1" dirty="0"/>
              <a:t>(Interest Rate</a:t>
            </a:r>
            <a:r>
              <a:rPr lang="en-US" altLang="zh-CN" sz="3200" b="0" i="1" dirty="0"/>
              <a:t>,</a:t>
            </a:r>
            <a:r>
              <a:rPr lang="zh-CN" altLang="en-US" sz="3200" b="0" i="1" dirty="0"/>
              <a:t> </a:t>
            </a:r>
            <a:r>
              <a:rPr lang="en-US" altLang="zh-CN" sz="2800" b="0" i="1" dirty="0">
                <a:latin typeface="Georgia" panose="02040502050405020303" pitchFamily="18" charset="0"/>
              </a:rPr>
              <a:t>i</a:t>
            </a:r>
            <a:r>
              <a:rPr lang="en-US" sz="3200" b="0" i="1" dirty="0"/>
              <a:t>)</a:t>
            </a:r>
            <a:r>
              <a:rPr lang="en-US" sz="3200" dirty="0"/>
              <a:t> Affects LTV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18FBC88-C94E-237B-8AF9-B216CC23F271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uncontrollable drag — but one we need to plan around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4489C7-9B86-E63D-E8F3-FB2C8F15F23B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21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E03E6-822A-FFFF-D5D8-F1A83818D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13" y="2448611"/>
            <a:ext cx="4968193" cy="1928089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7" name="Picture 6" descr="A graph with a blue line&#10;&#10;AI-generated content may be incorrect.">
            <a:extLst>
              <a:ext uri="{FF2B5EF4-FFF2-40B4-BE49-F238E27FC236}">
                <a16:creationId xmlns:a16="http://schemas.microsoft.com/office/drawing/2014/main" id="{C0B96D92-4F22-0960-0F4A-E25302FA1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2" y="2039900"/>
            <a:ext cx="6031718" cy="3626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6B114B-8946-99F9-D5BF-395EA746288F}"/>
                  </a:ext>
                </a:extLst>
              </p:cNvPr>
              <p:cNvSpPr txBox="1"/>
              <p:nvPr/>
            </p:nvSpPr>
            <p:spPr>
              <a:xfrm>
                <a:off x="6096000" y="4793231"/>
                <a:ext cx="4153255" cy="759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</a:rPr>
                        <m:t>𝐿𝑇𝑉</m:t>
                      </m:r>
                      <m:r>
                        <a:rPr lang="en-US" altLang="zh-CN" sz="2400" b="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400" b="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7A4BBC"/>
                  </a:solidFill>
                  <a:latin typeface="Sofia Pro Medium" pitchFamily="2" charset="7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6B114B-8946-99F9-D5BF-395EA7462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93231"/>
                <a:ext cx="4153255" cy="759375"/>
              </a:xfrm>
              <a:prstGeom prst="rect">
                <a:avLst/>
              </a:prstGeom>
              <a:blipFill>
                <a:blip r:embed="rId5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B81FE97-1D4C-2F42-BDA3-D4CE217A0F2D}"/>
              </a:ext>
            </a:extLst>
          </p:cNvPr>
          <p:cNvSpPr/>
          <p:nvPr/>
        </p:nvSpPr>
        <p:spPr>
          <a:xfrm>
            <a:off x="5987113" y="3227741"/>
            <a:ext cx="743887" cy="4087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947210-CF2B-C087-968C-384737AC75B1}"/>
              </a:ext>
            </a:extLst>
          </p:cNvPr>
          <p:cNvCxnSpPr>
            <a:cxnSpLocks/>
          </p:cNvCxnSpPr>
          <p:nvPr/>
        </p:nvCxnSpPr>
        <p:spPr>
          <a:xfrm flipV="1">
            <a:off x="6217920" y="2218907"/>
            <a:ext cx="284975" cy="10330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7FC54DC-5C09-B020-1EA6-3C53B2C29CC3}"/>
              </a:ext>
            </a:extLst>
          </p:cNvPr>
          <p:cNvSpPr txBox="1">
            <a:spLocks/>
          </p:cNvSpPr>
          <p:nvPr/>
        </p:nvSpPr>
        <p:spPr>
          <a:xfrm>
            <a:off x="6359056" y="1817953"/>
            <a:ext cx="3746500" cy="550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600" dirty="0"/>
              <a:t>📖</a:t>
            </a:r>
            <a:r>
              <a:rPr lang="zh-CN" altLang="en-US" sz="1600" i="1" dirty="0"/>
              <a:t> </a:t>
            </a:r>
            <a:r>
              <a:rPr lang="en-US" sz="1600" b="1" i="1" dirty="0"/>
              <a:t>Industry Avg WACC</a:t>
            </a:r>
            <a:r>
              <a:rPr lang="en-US" sz="1600" i="1" dirty="0"/>
              <a:t>:</a:t>
            </a:r>
            <a:br>
              <a:rPr lang="en-US" sz="1600" i="1" dirty="0"/>
            </a:br>
            <a:r>
              <a:rPr lang="zh-CN" altLang="en-US" sz="1600" i="1" dirty="0"/>
              <a:t>       </a:t>
            </a:r>
            <a:r>
              <a:rPr lang="en-US" sz="1600" i="1" dirty="0"/>
              <a:t>from </a:t>
            </a:r>
            <a:r>
              <a:rPr lang="en-US" sz="1600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NYU Stern / Damodaran</a:t>
            </a:r>
            <a:endParaRPr lang="en-US" sz="1600" i="1" dirty="0">
              <a:solidFill>
                <a:srgbClr val="0070C0"/>
              </a:solidFill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02BD007D-2CC1-1654-668F-3262432AB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128010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3623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A38AC-ECF0-1446-3B72-204DF1FC2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B1B26-9C77-15A0-A2B4-ED4B3A74FAA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2271492" cy="550885"/>
          </a:xfrm>
        </p:spPr>
        <p:txBody>
          <a:bodyPr/>
          <a:lstStyle/>
          <a:p>
            <a:r>
              <a:rPr lang="en-US" sz="3200" dirty="0"/>
              <a:t>Retention Builds the Base, Acquisition Extends the Frontier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87D6E0-4F25-885E-2F19-120394D66C72}"/>
              </a:ext>
            </a:extLst>
          </p:cNvPr>
          <p:cNvSpPr txBox="1">
            <a:spLocks/>
          </p:cNvSpPr>
          <p:nvPr/>
        </p:nvSpPr>
        <p:spPr>
          <a:xfrm>
            <a:off x="6939693" y="2322049"/>
            <a:ext cx="3592045" cy="3092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Retention delivers steep value gain in early years</a:t>
            </a:r>
          </a:p>
          <a:p>
            <a:r>
              <a:rPr lang="en-US" sz="2000" dirty="0"/>
              <a:t>By year 4, half of LTV has already materialized</a:t>
            </a:r>
          </a:p>
          <a:p>
            <a:r>
              <a:rPr lang="en-US" sz="2000" dirty="0"/>
              <a:t>After year 8, marginal value flattens</a:t>
            </a:r>
          </a:p>
          <a:p>
            <a:r>
              <a:rPr lang="en-US" sz="2000" dirty="0"/>
              <a:t>New clients are needed to maintain revenue momentum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48C1021-FB70-47B1-66AF-4C191C4A865C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Retention creates exponential value — but can't fuel growth forever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F3E11-27AC-C874-5E59-31355A982872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22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66BAB2-42D4-AE2A-0FE4-4E232FE821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5" y="2070072"/>
            <a:ext cx="6539532" cy="3596743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88AF6C9-7B69-AF6A-923D-F85991F8043D}"/>
              </a:ext>
            </a:extLst>
          </p:cNvPr>
          <p:cNvSpPr/>
          <p:nvPr/>
        </p:nvSpPr>
        <p:spPr>
          <a:xfrm>
            <a:off x="763793" y="3429001"/>
            <a:ext cx="2065468" cy="12529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43718FA-99D6-10C3-87C1-1DE904CEF068}"/>
              </a:ext>
            </a:extLst>
          </p:cNvPr>
          <p:cNvSpPr txBox="1">
            <a:spLocks/>
          </p:cNvSpPr>
          <p:nvPr/>
        </p:nvSpPr>
        <p:spPr>
          <a:xfrm>
            <a:off x="1903320" y="5744294"/>
            <a:ext cx="3841264" cy="763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💡</a:t>
            </a:r>
            <a:r>
              <a:rPr lang="zh-CN" altLang="en-US" sz="2000" i="1" dirty="0"/>
              <a:t> </a:t>
            </a:r>
            <a:r>
              <a:rPr lang="en-US" altLang="zh-CN" sz="2000" b="1" i="1" dirty="0"/>
              <a:t>More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than </a:t>
            </a:r>
            <a:r>
              <a:rPr lang="en-US" sz="2000" b="1" i="1" dirty="0"/>
              <a:t>60% </a:t>
            </a:r>
            <a:r>
              <a:rPr lang="en-US" sz="2000" i="1" dirty="0"/>
              <a:t>of LTV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i="1" dirty="0"/>
              <a:t>       realized within the first 8 years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C1CC2C-AF3D-970D-6AA0-FD8A85D16DF7}"/>
              </a:ext>
            </a:extLst>
          </p:cNvPr>
          <p:cNvCxnSpPr/>
          <p:nvPr/>
        </p:nvCxnSpPr>
        <p:spPr>
          <a:xfrm>
            <a:off x="1355464" y="4681971"/>
            <a:ext cx="547856" cy="12562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2E9F3B-2DAF-6C17-66C5-B1D86FEF0221}"/>
              </a:ext>
            </a:extLst>
          </p:cNvPr>
          <p:cNvSpPr txBox="1"/>
          <p:nvPr/>
        </p:nvSpPr>
        <p:spPr>
          <a:xfrm>
            <a:off x="6554995" y="5584934"/>
            <a:ext cx="3261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ED2024"/>
                </a:solidFill>
              </a:rPr>
              <a:t>Retention creates value.</a:t>
            </a:r>
            <a:br>
              <a:rPr lang="en-US" i="1" dirty="0">
                <a:solidFill>
                  <a:srgbClr val="ED2024"/>
                </a:solidFill>
              </a:rPr>
            </a:br>
            <a:r>
              <a:rPr lang="en-US" i="1" dirty="0">
                <a:solidFill>
                  <a:srgbClr val="ED2024"/>
                </a:solidFill>
              </a:rPr>
              <a:t>Acquisition sustains momentum.</a:t>
            </a:r>
            <a:br>
              <a:rPr lang="en-US" i="1" dirty="0">
                <a:solidFill>
                  <a:srgbClr val="ED2024"/>
                </a:solidFill>
              </a:rPr>
            </a:br>
            <a:r>
              <a:rPr lang="en-US" i="1" dirty="0">
                <a:solidFill>
                  <a:srgbClr val="ED2024"/>
                </a:solidFill>
              </a:rPr>
              <a:t>                              </a:t>
            </a:r>
            <a:r>
              <a:rPr lang="en-US" b="1" i="1" dirty="0">
                <a:solidFill>
                  <a:srgbClr val="ED2024"/>
                </a:solidFill>
              </a:rPr>
              <a:t>You need both!</a:t>
            </a:r>
            <a:endParaRPr lang="en-US" i="1" dirty="0">
              <a:solidFill>
                <a:srgbClr val="ED2024"/>
              </a:solidFill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FF977445-80B1-9866-A961-4327F12FC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072439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49600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4234D-73FD-04B5-6610-92F1C24AB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AF722955-F64E-FAD9-ECF1-88937F5C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9" y="2207738"/>
            <a:ext cx="5105400" cy="2561472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BA132-F770-F51A-3D7B-E888D9EE94A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517996" cy="550885"/>
          </a:xfrm>
        </p:spPr>
        <p:txBody>
          <a:bodyPr/>
          <a:lstStyle/>
          <a:p>
            <a:r>
              <a:rPr lang="en-US" sz="3200" dirty="0"/>
              <a:t>Strategic Segments: A Portfolio View of Customer Value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A1D0E2-5264-7DEA-5D67-53BEAFA9B10E}"/>
              </a:ext>
            </a:extLst>
          </p:cNvPr>
          <p:cNvSpPr txBox="1">
            <a:spLocks/>
          </p:cNvSpPr>
          <p:nvPr/>
        </p:nvSpPr>
        <p:spPr>
          <a:xfrm>
            <a:off x="5746495" y="2503689"/>
            <a:ext cx="5258579" cy="2092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grouped clients into </a:t>
            </a:r>
            <a:r>
              <a:rPr lang="en-US" b="1" dirty="0"/>
              <a:t>four strategic segments</a:t>
            </a:r>
            <a:r>
              <a:rPr lang="en-US" dirty="0"/>
              <a:t> to simplify communication and enable business action.</a:t>
            </a:r>
          </a:p>
          <a:p>
            <a:r>
              <a:rPr lang="en-US" dirty="0"/>
              <a:t>These segments reflect differences in billing, engagement, risk, and growth potential.</a:t>
            </a:r>
          </a:p>
          <a:p>
            <a:r>
              <a:rPr lang="en-US" dirty="0"/>
              <a:t>This heatmap summarizes their key signals — you’ll see clear contrasts in billing, tenure, and risk.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6EB56A-E918-1A60-EBBC-47FC9E904835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Grouped for clarity — derived from 7 clusters, driven by behavior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7BBAC-FB2F-F947-5D4E-11A0BCD3B55A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23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D101A-AE44-6EB4-A447-DA93057A408F}"/>
              </a:ext>
            </a:extLst>
          </p:cNvPr>
          <p:cNvSpPr txBox="1"/>
          <p:nvPr/>
        </p:nvSpPr>
        <p:spPr>
          <a:xfrm>
            <a:off x="503959" y="5132510"/>
            <a:ext cx="6417541" cy="139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⚠️ </a:t>
            </a:r>
            <a:r>
              <a:rPr lang="en-US" i="1" dirty="0"/>
              <a:t>Note</a:t>
            </a:r>
            <a:r>
              <a:rPr lang="en-US" dirty="0"/>
              <a:t>: This merge favors clarity. </a:t>
            </a:r>
            <a:r>
              <a:rPr lang="en-US" b="1" dirty="0"/>
              <a:t>For actual execution, we recommend operating at the 7-cluster level</a:t>
            </a:r>
            <a:r>
              <a:rPr lang="en-US" dirty="0"/>
              <a:t> to retain granularity.</a:t>
            </a:r>
          </a:p>
          <a:p>
            <a:pPr>
              <a:spcBef>
                <a:spcPts val="1500"/>
              </a:spcBef>
            </a:pPr>
            <a:r>
              <a:rPr lang="en-US" dirty="0"/>
              <a:t>The “Climbers” segment, for example, combines both high-growth and lower-engagement clusters — hence the dip in active rate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607043B6-E5A1-A4CF-E1FB-1A6B5FFBC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47672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450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1C78-BBDD-D9C9-FBE0-1E3FF213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EFAA8-0B8F-2834-227B-9F095E2F32F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517996" cy="550885"/>
          </a:xfrm>
        </p:spPr>
        <p:txBody>
          <a:bodyPr/>
          <a:lstStyle/>
          <a:p>
            <a:r>
              <a:rPr lang="en-US" sz="3200" dirty="0"/>
              <a:t>Prime &amp; Loyal: High Value, Low Risk — But Different Plays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59A9DE-47D9-C58C-F997-EF3E954D5E54}"/>
              </a:ext>
            </a:extLst>
          </p:cNvPr>
          <p:cNvSpPr txBox="1">
            <a:spLocks/>
          </p:cNvSpPr>
          <p:nvPr/>
        </p:nvSpPr>
        <p:spPr>
          <a:xfrm>
            <a:off x="646469" y="2178353"/>
            <a:ext cx="5624296" cy="3863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🔹 Prime</a:t>
            </a:r>
            <a:r>
              <a:rPr lang="zh-CN" altLang="en-US" sz="2400" dirty="0"/>
              <a:t> </a:t>
            </a:r>
            <a:r>
              <a:rPr lang="en-US" sz="2400" i="1" dirty="0">
                <a:solidFill>
                  <a:schemeClr val="accent4"/>
                </a:solidFill>
              </a:rPr>
              <a:t>(C0 + C1)</a:t>
            </a:r>
            <a:endParaRPr lang="en-US" sz="2400" dirty="0"/>
          </a:p>
          <a:p>
            <a:pPr lvl="1"/>
            <a:r>
              <a:rPr lang="en-US" sz="1800" dirty="0"/>
              <a:t>High billing, wide product usage, active &amp; loyal</a:t>
            </a:r>
          </a:p>
          <a:p>
            <a:pPr lvl="1"/>
            <a:r>
              <a:rPr lang="en-US" sz="1800" dirty="0"/>
              <a:t>Top-tier LTV &amp; engagement — ideal for flagship marketing</a:t>
            </a:r>
          </a:p>
          <a:p>
            <a:pPr lvl="1"/>
            <a:r>
              <a:rPr lang="en-US" sz="1800" dirty="0"/>
              <a:t>Strategic moves:</a:t>
            </a:r>
          </a:p>
          <a:p>
            <a:pPr lvl="2"/>
            <a:r>
              <a:rPr lang="en-US" sz="1600" dirty="0"/>
              <a:t>Deepen with cross-sell &amp; success teams</a:t>
            </a:r>
          </a:p>
          <a:p>
            <a:pPr lvl="2"/>
            <a:r>
              <a:rPr lang="en-US" sz="1600" dirty="0"/>
              <a:t>Feature in </a:t>
            </a:r>
            <a:r>
              <a:rPr lang="en-US" sz="1600" b="1" dirty="0"/>
              <a:t>referral &amp; showcase programs</a:t>
            </a:r>
            <a:endParaRPr lang="en-US" sz="16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786B16D-7848-4B26-218C-6CF04AAE82AA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retaining segments, two very different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AD20E-6C1C-81A9-AFFE-1E7B64B4614E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24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882E2D6-DEE2-E6BF-D702-4C4EC84DBA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1414059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00687500-4273-3612-C6A2-4F67967A2A2E}"/>
              </a:ext>
            </a:extLst>
          </p:cNvPr>
          <p:cNvGrpSpPr/>
          <p:nvPr/>
        </p:nvGrpSpPr>
        <p:grpSpPr>
          <a:xfrm>
            <a:off x="5900915" y="2178353"/>
            <a:ext cx="5498922" cy="2908300"/>
            <a:chOff x="5862815" y="2178353"/>
            <a:chExt cx="5498922" cy="2908300"/>
          </a:xfrm>
        </p:grpSpPr>
        <p:pic>
          <p:nvPicPr>
            <p:cNvPr id="20" name="Picture 19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827FCA9D-DE45-C6DF-1ABB-82E87207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2815" y="2178353"/>
              <a:ext cx="2501900" cy="29083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867C2C-66EA-5126-8929-3ADA14836CD6}"/>
                </a:ext>
              </a:extLst>
            </p:cNvPr>
            <p:cNvGrpSpPr/>
            <p:nvPr/>
          </p:nvGrpSpPr>
          <p:grpSpPr>
            <a:xfrm>
              <a:off x="8441827" y="2178354"/>
              <a:ext cx="2919910" cy="2899113"/>
              <a:chOff x="8489955" y="2178354"/>
              <a:chExt cx="2919910" cy="2899113"/>
            </a:xfrm>
          </p:grpSpPr>
          <p:pic>
            <p:nvPicPr>
              <p:cNvPr id="12" name="Picture 11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3EEFB78B-8CBD-F96B-F8C8-BA5F01CF3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25299" r="53450"/>
              <a:stretch>
                <a:fillRect/>
              </a:stretch>
            </p:blipFill>
            <p:spPr>
              <a:xfrm>
                <a:off x="8489955" y="2178354"/>
                <a:ext cx="1327807" cy="2886783"/>
              </a:xfrm>
              <a:prstGeom prst="rect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FFD87A-6624-909D-ED5D-13600EDC67B3}"/>
                  </a:ext>
                </a:extLst>
              </p:cNvPr>
              <p:cNvSpPr txBox="1"/>
              <p:nvPr/>
            </p:nvSpPr>
            <p:spPr>
              <a:xfrm>
                <a:off x="9817762" y="2476755"/>
                <a:ext cx="1592103" cy="2600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million</a:t>
                </a:r>
                <a:r>
                  <a:rPr lang="zh-CN" alt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 </a:t>
                </a:r>
                <a:r>
                  <a:rPr lang="en-US" altLang="zh-CN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ppl (staff)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units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years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%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%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%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altLang="zh-CN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#</a:t>
                </a:r>
                <a:endParaRPr lang="en-US" sz="1600" i="1" dirty="0">
                  <a:solidFill>
                    <a:srgbClr val="323E48"/>
                  </a:solidFill>
                  <a:latin typeface="Sofia Pro Medium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x/4 score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13BFC4-FEC1-64DF-9E9A-7035AFD70AE4}"/>
              </a:ext>
            </a:extLst>
          </p:cNvPr>
          <p:cNvSpPr txBox="1"/>
          <p:nvPr/>
        </p:nvSpPr>
        <p:spPr>
          <a:xfrm>
            <a:off x="2734829" y="5628722"/>
            <a:ext cx="6722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⚠️ </a:t>
            </a:r>
            <a:r>
              <a:rPr lang="en-US" i="1" dirty="0">
                <a:solidFill>
                  <a:schemeClr val="accent4"/>
                </a:solidFill>
              </a:rPr>
              <a:t>Note</a:t>
            </a:r>
            <a:r>
              <a:rPr lang="en-US" dirty="0">
                <a:solidFill>
                  <a:schemeClr val="accent4"/>
                </a:solidFill>
              </a:rPr>
              <a:t>: This merge favors clarity. </a:t>
            </a:r>
            <a:r>
              <a:rPr lang="en-US" b="1" dirty="0">
                <a:solidFill>
                  <a:schemeClr val="accent4"/>
                </a:solidFill>
              </a:rPr>
              <a:t>For actual execution, we recommend operating at the 7-cluster level</a:t>
            </a:r>
            <a:r>
              <a:rPr lang="en-US" dirty="0">
                <a:solidFill>
                  <a:schemeClr val="accent4"/>
                </a:solidFill>
              </a:rPr>
              <a:t> to retain granularity.</a:t>
            </a:r>
          </a:p>
        </p:txBody>
      </p:sp>
    </p:spTree>
    <p:extLst>
      <p:ext uri="{BB962C8B-B14F-4D97-AF65-F5344CB8AC3E}">
        <p14:creationId xmlns:p14="http://schemas.microsoft.com/office/powerpoint/2010/main" val="151653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7372E-FED7-E3DF-EF29-B1FCB06FC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25F6F-65D9-E1C7-F8D8-9527C8F8D8E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517996" cy="550885"/>
          </a:xfrm>
        </p:spPr>
        <p:txBody>
          <a:bodyPr/>
          <a:lstStyle/>
          <a:p>
            <a:r>
              <a:rPr lang="en-US" sz="3200" dirty="0"/>
              <a:t>Prime &amp; Loyal: High Value, Low Risk — But Different Plays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6A7E5F-92A0-7321-5AA8-BE0550EDBD0F}"/>
              </a:ext>
            </a:extLst>
          </p:cNvPr>
          <p:cNvSpPr txBox="1">
            <a:spLocks/>
          </p:cNvSpPr>
          <p:nvPr/>
        </p:nvSpPr>
        <p:spPr>
          <a:xfrm>
            <a:off x="646469" y="2178353"/>
            <a:ext cx="5624296" cy="3863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🔹 Loyal</a:t>
            </a:r>
            <a:r>
              <a:rPr lang="zh-CN" altLang="en-US" sz="2400" dirty="0"/>
              <a:t> </a:t>
            </a:r>
            <a:r>
              <a:rPr lang="en-US" sz="2400" i="1" dirty="0">
                <a:solidFill>
                  <a:schemeClr val="accent4"/>
                </a:solidFill>
              </a:rPr>
              <a:t>(C2 + C5)</a:t>
            </a:r>
            <a:endParaRPr lang="en-US" sz="2400" dirty="0"/>
          </a:p>
          <a:p>
            <a:pPr lvl="1"/>
            <a:r>
              <a:rPr lang="en-US" sz="1800" dirty="0"/>
              <a:t>Passive users, but low churn &amp; stable tenure</a:t>
            </a:r>
          </a:p>
          <a:p>
            <a:pPr lvl="1"/>
            <a:r>
              <a:rPr lang="en-US" sz="1800" dirty="0"/>
              <a:t>Low-touch needed — but don't neglect renewals</a:t>
            </a:r>
          </a:p>
          <a:p>
            <a:pPr lvl="1"/>
            <a:r>
              <a:rPr lang="en-US" sz="1800" dirty="0"/>
              <a:t>Strategic moves:</a:t>
            </a:r>
          </a:p>
          <a:p>
            <a:pPr lvl="2"/>
            <a:r>
              <a:rPr lang="en-US" sz="1600" dirty="0"/>
              <a:t>Low-cost email/drip campaigns</a:t>
            </a:r>
          </a:p>
          <a:p>
            <a:pPr lvl="2"/>
            <a:r>
              <a:rPr lang="en-US" sz="1600" dirty="0"/>
              <a:t>Consider </a:t>
            </a:r>
            <a:r>
              <a:rPr lang="en-US" sz="1600" b="1" dirty="0"/>
              <a:t>auto-renew or passive engagement programs</a:t>
            </a:r>
            <a:endParaRPr lang="en-US" sz="16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898166C-E82C-7F99-8C7F-91DDFFA2CEEF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retaining segments, two very different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265B-CF16-252D-203D-54E57D34CEF1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25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A65BE8-2E6A-71AA-FFB0-D8C07887CEF5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8544DC79-4C9F-E116-7D4F-D9468BB3B280}"/>
              </a:ext>
            </a:extLst>
          </p:cNvPr>
          <p:cNvGrpSpPr/>
          <p:nvPr/>
        </p:nvGrpSpPr>
        <p:grpSpPr>
          <a:xfrm>
            <a:off x="6021236" y="2146265"/>
            <a:ext cx="5414697" cy="2931202"/>
            <a:chOff x="5983136" y="2146265"/>
            <a:chExt cx="5414697" cy="2931202"/>
          </a:xfrm>
        </p:grpSpPr>
        <p:pic>
          <p:nvPicPr>
            <p:cNvPr id="29" name="Picture 2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08D2414-4B62-1635-AFEB-214916442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83136" y="2146265"/>
              <a:ext cx="2451100" cy="29083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A0A05D-AFE7-E71B-CD66-D90699FF2FEE}"/>
                </a:ext>
              </a:extLst>
            </p:cNvPr>
            <p:cNvGrpSpPr/>
            <p:nvPr/>
          </p:nvGrpSpPr>
          <p:grpSpPr>
            <a:xfrm>
              <a:off x="8521389" y="2146265"/>
              <a:ext cx="2876444" cy="2931202"/>
              <a:chOff x="8569517" y="2146265"/>
              <a:chExt cx="2876444" cy="2931202"/>
            </a:xfrm>
          </p:grpSpPr>
          <p:pic>
            <p:nvPicPr>
              <p:cNvPr id="20" name="Picture 19" descr="A screenshot of a cell phone&#10;&#10;AI-generated content may be incorrect.">
                <a:extLst>
                  <a:ext uri="{FF2B5EF4-FFF2-40B4-BE49-F238E27FC236}">
                    <a16:creationId xmlns:a16="http://schemas.microsoft.com/office/drawing/2014/main" id="{4C55E24D-7C6F-0ECF-34F2-2589B1CD2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69517" y="2146265"/>
                <a:ext cx="1308100" cy="2882900"/>
              </a:xfrm>
              <a:prstGeom prst="rect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68F1C1-2E6F-EE86-304E-57153FE9097F}"/>
                  </a:ext>
                </a:extLst>
              </p:cNvPr>
              <p:cNvSpPr txBox="1"/>
              <p:nvPr/>
            </p:nvSpPr>
            <p:spPr>
              <a:xfrm>
                <a:off x="9853858" y="2476755"/>
                <a:ext cx="1592103" cy="2600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million</a:t>
                </a:r>
                <a:r>
                  <a:rPr lang="zh-CN" alt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 </a:t>
                </a:r>
                <a:r>
                  <a:rPr lang="en-US" altLang="zh-CN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ppl (staff)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units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years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%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%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%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altLang="zh-CN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#</a:t>
                </a:r>
                <a:endParaRPr lang="en-US" sz="1600" i="1" dirty="0">
                  <a:solidFill>
                    <a:srgbClr val="323E48"/>
                  </a:solidFill>
                  <a:latin typeface="Sofia Pro Medium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x/4 score</a:t>
                </a: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6B40EE7-D0EF-FFAC-CC45-8AEF2400B566}"/>
              </a:ext>
            </a:extLst>
          </p:cNvPr>
          <p:cNvSpPr txBox="1"/>
          <p:nvPr/>
        </p:nvSpPr>
        <p:spPr>
          <a:xfrm>
            <a:off x="2734829" y="5628722"/>
            <a:ext cx="6722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⚠️ </a:t>
            </a:r>
            <a:r>
              <a:rPr lang="en-US" i="1" dirty="0">
                <a:solidFill>
                  <a:schemeClr val="accent4"/>
                </a:solidFill>
              </a:rPr>
              <a:t>Note</a:t>
            </a:r>
            <a:r>
              <a:rPr lang="en-US" dirty="0">
                <a:solidFill>
                  <a:schemeClr val="accent4"/>
                </a:solidFill>
              </a:rPr>
              <a:t>: This merge favors clarity. </a:t>
            </a:r>
            <a:r>
              <a:rPr lang="en-US" b="1" dirty="0">
                <a:solidFill>
                  <a:schemeClr val="accent4"/>
                </a:solidFill>
              </a:rPr>
              <a:t>For actual execution, we recommend operating at the 7-cluster level</a:t>
            </a:r>
            <a:r>
              <a:rPr lang="en-US" dirty="0">
                <a:solidFill>
                  <a:schemeClr val="accent4"/>
                </a:solidFill>
              </a:rPr>
              <a:t> to retain granularity.</a:t>
            </a:r>
          </a:p>
        </p:txBody>
      </p:sp>
    </p:spTree>
    <p:extLst>
      <p:ext uri="{BB962C8B-B14F-4D97-AF65-F5344CB8AC3E}">
        <p14:creationId xmlns:p14="http://schemas.microsoft.com/office/powerpoint/2010/main" val="1800064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6ABE3-532A-F9C8-E936-8BC6E1F87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A9B87-AB01-6849-C205-CC14127F8C8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517996" cy="550885"/>
          </a:xfrm>
        </p:spPr>
        <p:txBody>
          <a:bodyPr/>
          <a:lstStyle/>
          <a:p>
            <a:r>
              <a:rPr lang="en-US" sz="3200" dirty="0"/>
              <a:t>Climbers &amp; Churning: Nurture or Exit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A92DAD-3B74-0DEA-AA38-697E092C250C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Emerging upside — and the warning 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8D353-365D-6DDD-A284-03821739547D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26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B22BAD7-6EB0-7605-D73B-74BAFC042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669967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1874E5-021B-CB44-070F-98B3A5E3C20A}"/>
              </a:ext>
            </a:extLst>
          </p:cNvPr>
          <p:cNvSpPr txBox="1">
            <a:spLocks/>
          </p:cNvSpPr>
          <p:nvPr/>
        </p:nvSpPr>
        <p:spPr>
          <a:xfrm>
            <a:off x="646468" y="2178353"/>
            <a:ext cx="5195531" cy="2886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🔹 Climbers</a:t>
            </a:r>
            <a:r>
              <a:rPr lang="zh-CN" altLang="en-US" sz="2400" dirty="0"/>
              <a:t> </a:t>
            </a:r>
            <a:r>
              <a:rPr lang="en-US" sz="2400" i="1" dirty="0">
                <a:solidFill>
                  <a:schemeClr val="accent4"/>
                </a:solidFill>
              </a:rPr>
              <a:t>(C3 + C4)</a:t>
            </a:r>
          </a:p>
          <a:p>
            <a:pPr lvl="1"/>
            <a:r>
              <a:rPr lang="en-US" sz="1800" dirty="0"/>
              <a:t>High growth signals — especially in C4</a:t>
            </a:r>
          </a:p>
          <a:p>
            <a:pPr lvl="1"/>
            <a:r>
              <a:rPr lang="en-US" sz="1800" dirty="0"/>
              <a:t>But engagement is mixed due to C3’s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zh-CN" altLang="en-US" sz="1800" dirty="0"/>
              <a:t>   </a:t>
            </a:r>
            <a:r>
              <a:rPr lang="en-US" sz="1800" dirty="0"/>
              <a:t>shallow usage</a:t>
            </a:r>
          </a:p>
          <a:p>
            <a:pPr lvl="1"/>
            <a:r>
              <a:rPr lang="en-US" sz="1800" dirty="0"/>
              <a:t>Strategic moves:</a:t>
            </a:r>
          </a:p>
          <a:p>
            <a:pPr lvl="2"/>
            <a:r>
              <a:rPr lang="en-US" sz="1600" b="1" dirty="0"/>
              <a:t>Onboarding optimization</a:t>
            </a:r>
            <a:r>
              <a:rPr lang="en-US" sz="1600" dirty="0"/>
              <a:t>, education nudges</a:t>
            </a:r>
          </a:p>
          <a:p>
            <a:pPr lvl="2"/>
            <a:r>
              <a:rPr lang="en-US" sz="1600" dirty="0"/>
              <a:t>Set </a:t>
            </a:r>
            <a:r>
              <a:rPr lang="en-US" sz="1600" b="1" dirty="0"/>
              <a:t>risk watchlists</a:t>
            </a:r>
            <a:r>
              <a:rPr lang="en-US" sz="1600" dirty="0"/>
              <a:t>, define </a:t>
            </a:r>
            <a:r>
              <a:rPr lang="en-US" sz="1600" b="1" dirty="0"/>
              <a:t>reactivation triggers</a:t>
            </a:r>
            <a:endParaRPr lang="en-US" sz="1600" dirty="0"/>
          </a:p>
          <a:p>
            <a:pPr lvl="2"/>
            <a:r>
              <a:rPr lang="en-US" sz="1600" dirty="0"/>
              <a:t>Experiment with test campaigns or limited offers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565CB2-73FB-A3E1-8EFA-0AEBCFFA8A95}"/>
              </a:ext>
            </a:extLst>
          </p:cNvPr>
          <p:cNvGrpSpPr/>
          <p:nvPr/>
        </p:nvGrpSpPr>
        <p:grpSpPr>
          <a:xfrm>
            <a:off x="5696375" y="2178354"/>
            <a:ext cx="5751581" cy="2902023"/>
            <a:chOff x="5658275" y="2178354"/>
            <a:chExt cx="5751581" cy="2902023"/>
          </a:xfrm>
        </p:grpSpPr>
        <p:pic>
          <p:nvPicPr>
            <p:cNvPr id="38" name="Picture 3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7876F21A-C7D2-624F-641C-17E93D8A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8275" y="2184777"/>
              <a:ext cx="2781300" cy="289560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65628C6-6DE3-9E80-B292-AC347BFFE24E}"/>
                </a:ext>
              </a:extLst>
            </p:cNvPr>
            <p:cNvGrpSpPr/>
            <p:nvPr/>
          </p:nvGrpSpPr>
          <p:grpSpPr>
            <a:xfrm>
              <a:off x="8523013" y="2178354"/>
              <a:ext cx="2886843" cy="2899113"/>
              <a:chOff x="9064441" y="2178354"/>
              <a:chExt cx="2886843" cy="2899113"/>
            </a:xfrm>
          </p:grpSpPr>
          <p:pic>
            <p:nvPicPr>
              <p:cNvPr id="29" name="Picture 28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F86DF352-6F65-0C5C-DD9D-DF7F887C7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57309" r="21501"/>
              <a:stretch>
                <a:fillRect/>
              </a:stretch>
            </p:blipFill>
            <p:spPr>
              <a:xfrm>
                <a:off x="9064441" y="2178354"/>
                <a:ext cx="1323893" cy="2886783"/>
              </a:xfrm>
              <a:prstGeom prst="rect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261CF5A-7017-3A9E-EB0D-5206C3AC6FF0}"/>
                  </a:ext>
                </a:extLst>
              </p:cNvPr>
              <p:cNvSpPr txBox="1"/>
              <p:nvPr/>
            </p:nvSpPr>
            <p:spPr>
              <a:xfrm>
                <a:off x="10359181" y="2476755"/>
                <a:ext cx="1592103" cy="2600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million</a:t>
                </a:r>
                <a:r>
                  <a:rPr lang="zh-CN" alt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 </a:t>
                </a:r>
                <a:r>
                  <a:rPr lang="en-US" altLang="zh-CN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ppl (staff)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units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years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%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%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%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altLang="zh-CN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#</a:t>
                </a:r>
                <a:endParaRPr lang="en-US" sz="1600" i="1" dirty="0">
                  <a:solidFill>
                    <a:srgbClr val="323E48"/>
                  </a:solidFill>
                  <a:latin typeface="Sofia Pro Medium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600" i="1" dirty="0">
                    <a:solidFill>
                      <a:srgbClr val="323E48"/>
                    </a:solidFill>
                    <a:latin typeface="Sofia Pro Medium" pitchFamily="2" charset="77"/>
                  </a:rPr>
                  <a:t>x/4 score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232BEEA-90C9-E3EC-6AF5-E0AA94BB41D3}"/>
              </a:ext>
            </a:extLst>
          </p:cNvPr>
          <p:cNvSpPr txBox="1"/>
          <p:nvPr/>
        </p:nvSpPr>
        <p:spPr>
          <a:xfrm>
            <a:off x="2734829" y="5628722"/>
            <a:ext cx="6722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⚠️ </a:t>
            </a:r>
            <a:r>
              <a:rPr lang="en-US" i="1" dirty="0">
                <a:solidFill>
                  <a:schemeClr val="accent4"/>
                </a:solidFill>
              </a:rPr>
              <a:t>Note</a:t>
            </a:r>
            <a:r>
              <a:rPr lang="en-US" dirty="0">
                <a:solidFill>
                  <a:schemeClr val="accent4"/>
                </a:solidFill>
              </a:rPr>
              <a:t>: This merge favors clarity. </a:t>
            </a:r>
            <a:r>
              <a:rPr lang="en-US" b="1" dirty="0">
                <a:solidFill>
                  <a:schemeClr val="accent4"/>
                </a:solidFill>
              </a:rPr>
              <a:t>For actual execution, we recommend operating at the 7-cluster level</a:t>
            </a:r>
            <a:r>
              <a:rPr lang="en-US" dirty="0">
                <a:solidFill>
                  <a:schemeClr val="accent4"/>
                </a:solidFill>
              </a:rPr>
              <a:t> to retain granularity.</a:t>
            </a:r>
          </a:p>
        </p:txBody>
      </p:sp>
    </p:spTree>
    <p:extLst>
      <p:ext uri="{BB962C8B-B14F-4D97-AF65-F5344CB8AC3E}">
        <p14:creationId xmlns:p14="http://schemas.microsoft.com/office/powerpoint/2010/main" val="3487523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7AA3D-AFAF-DAB4-FBCD-D747A5240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731C4-C105-7D1F-E1A9-14832F024D7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517996" cy="550885"/>
          </a:xfrm>
        </p:spPr>
        <p:txBody>
          <a:bodyPr/>
          <a:lstStyle/>
          <a:p>
            <a:r>
              <a:rPr lang="en-US" sz="3200" dirty="0"/>
              <a:t>Climbers &amp; Churning: Nurture or Exit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DD9E29-3356-9D7D-8808-25B9085F00BF}"/>
              </a:ext>
            </a:extLst>
          </p:cNvPr>
          <p:cNvSpPr txBox="1">
            <a:spLocks/>
          </p:cNvSpPr>
          <p:nvPr/>
        </p:nvSpPr>
        <p:spPr>
          <a:xfrm>
            <a:off x="646469" y="2178353"/>
            <a:ext cx="5624296" cy="4606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🔹 Churning</a:t>
            </a:r>
            <a:r>
              <a:rPr lang="zh-CN" altLang="en-US" sz="2400" dirty="0"/>
              <a:t> </a:t>
            </a:r>
            <a:r>
              <a:rPr lang="en-US" sz="2400" i="1" dirty="0">
                <a:solidFill>
                  <a:schemeClr val="accent4"/>
                </a:solidFill>
              </a:rPr>
              <a:t>(C6)</a:t>
            </a:r>
            <a:endParaRPr lang="en-US" sz="2400" dirty="0">
              <a:solidFill>
                <a:schemeClr val="accent4"/>
              </a:solidFill>
            </a:endParaRPr>
          </a:p>
          <a:p>
            <a:pPr lvl="1"/>
            <a:r>
              <a:rPr lang="en-US" sz="1800" dirty="0"/>
              <a:t>Extremely low activity and poor retention</a:t>
            </a:r>
          </a:p>
          <a:p>
            <a:pPr lvl="1"/>
            <a:r>
              <a:rPr lang="en-US" sz="1800" dirty="0"/>
              <a:t>High churn scores, often post-onboarding drop-offs</a:t>
            </a:r>
          </a:p>
          <a:p>
            <a:pPr lvl="1"/>
            <a:r>
              <a:rPr lang="en-US" sz="1800" dirty="0"/>
              <a:t>Strategic moves:</a:t>
            </a:r>
          </a:p>
          <a:p>
            <a:pPr lvl="2"/>
            <a:r>
              <a:rPr lang="en-US" sz="1600" dirty="0"/>
              <a:t>Exit flow design — offboarding, feedback capture</a:t>
            </a:r>
          </a:p>
          <a:p>
            <a:pPr lvl="2"/>
            <a:r>
              <a:rPr lang="en-US" sz="1600" dirty="0"/>
              <a:t>Or experiment with last-touch recovery campaigns</a:t>
            </a:r>
          </a:p>
          <a:p>
            <a:pPr lvl="2"/>
            <a:r>
              <a:rPr lang="en-US" sz="1600" dirty="0"/>
              <a:t>Consider reducing CS effort / automating deactivation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C0BF117-2744-BEEB-98FF-19D3BBE224A0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Emerging upside — and the warning 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914C1-E4B0-8E73-8AEC-9E6967A46D3B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27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57E1492-64E3-DFC3-4969-C27C7EE9EC0D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8F89BDD9-3F36-471B-B9B5-A9AD00935902}"/>
              </a:ext>
            </a:extLst>
          </p:cNvPr>
          <p:cNvGrpSpPr/>
          <p:nvPr/>
        </p:nvGrpSpPr>
        <p:grpSpPr>
          <a:xfrm>
            <a:off x="6261865" y="2178354"/>
            <a:ext cx="5162027" cy="2899113"/>
            <a:chOff x="6223765" y="2178354"/>
            <a:chExt cx="5162027" cy="2899113"/>
          </a:xfrm>
        </p:grpSpPr>
        <p:pic>
          <p:nvPicPr>
            <p:cNvPr id="18" name="Picture 1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D1AC8E9B-5ED5-71D0-7D28-D7B9CAF2C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3765" y="2182237"/>
              <a:ext cx="2794000" cy="2882900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pic>
          <p:nvPicPr>
            <p:cNvPr id="16" name="Picture 15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ECA8E6B0-F2F7-F9EA-4785-D3EFAF596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89299" r="246"/>
            <a:stretch>
              <a:fillRect/>
            </a:stretch>
          </p:blipFill>
          <p:spPr>
            <a:xfrm>
              <a:off x="9129369" y="2178354"/>
              <a:ext cx="653225" cy="2886783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BDE4A6-A840-B1CB-2F85-BD3742795F23}"/>
                </a:ext>
              </a:extLst>
            </p:cNvPr>
            <p:cNvSpPr txBox="1"/>
            <p:nvPr/>
          </p:nvSpPr>
          <p:spPr>
            <a:xfrm>
              <a:off x="9793689" y="2476755"/>
              <a:ext cx="1592103" cy="260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600" i="1" dirty="0">
                  <a:solidFill>
                    <a:srgbClr val="323E48"/>
                  </a:solidFill>
                  <a:latin typeface="Sofia Pro Medium" pitchFamily="2" charset="77"/>
                </a:rPr>
                <a:t>million</a:t>
              </a:r>
              <a:r>
                <a:rPr lang="zh-CN" altLang="en-US" sz="1600" i="1" dirty="0">
                  <a:solidFill>
                    <a:srgbClr val="323E48"/>
                  </a:solidFill>
                  <a:latin typeface="Sofia Pro Medium" pitchFamily="2" charset="77"/>
                </a:rPr>
                <a:t> </a:t>
              </a:r>
              <a:r>
                <a:rPr lang="en-US" altLang="zh-CN" sz="1600" i="1" dirty="0">
                  <a:solidFill>
                    <a:srgbClr val="323E48"/>
                  </a:solidFill>
                  <a:latin typeface="Sofia Pro Medium" pitchFamily="2" charset="77"/>
                </a:rPr>
                <a:t>ppl (staff)</a:t>
              </a:r>
            </a:p>
            <a:p>
              <a:pPr algn="l">
                <a:spcAft>
                  <a:spcPts val="600"/>
                </a:spcAft>
              </a:pPr>
              <a:r>
                <a:rPr lang="en-US" sz="1600" i="1" dirty="0">
                  <a:solidFill>
                    <a:srgbClr val="323E48"/>
                  </a:solidFill>
                  <a:latin typeface="Sofia Pro Medium" pitchFamily="2" charset="77"/>
                </a:rPr>
                <a:t>units</a:t>
              </a:r>
            </a:p>
            <a:p>
              <a:pPr algn="l">
                <a:spcAft>
                  <a:spcPts val="600"/>
                </a:spcAft>
              </a:pPr>
              <a:r>
                <a:rPr lang="en-US" sz="1600" i="1" dirty="0">
                  <a:solidFill>
                    <a:srgbClr val="323E48"/>
                  </a:solidFill>
                  <a:latin typeface="Sofia Pro Medium" pitchFamily="2" charset="77"/>
                </a:rPr>
                <a:t>years</a:t>
              </a:r>
            </a:p>
            <a:p>
              <a:pPr algn="l">
                <a:spcAft>
                  <a:spcPts val="600"/>
                </a:spcAft>
              </a:pPr>
              <a:r>
                <a:rPr lang="en-US" sz="1600" i="1" dirty="0">
                  <a:solidFill>
                    <a:srgbClr val="323E48"/>
                  </a:solidFill>
                  <a:latin typeface="Sofia Pro Medium" pitchFamily="2" charset="77"/>
                </a:rPr>
                <a:t>%</a:t>
              </a:r>
            </a:p>
            <a:p>
              <a:pPr>
                <a:spcAft>
                  <a:spcPts val="600"/>
                </a:spcAft>
              </a:pPr>
              <a:r>
                <a:rPr lang="en-US" sz="1600" i="1" dirty="0">
                  <a:solidFill>
                    <a:srgbClr val="323E48"/>
                  </a:solidFill>
                  <a:latin typeface="Sofia Pro Medium" pitchFamily="2" charset="77"/>
                </a:rPr>
                <a:t>%</a:t>
              </a:r>
            </a:p>
            <a:p>
              <a:pPr>
                <a:spcAft>
                  <a:spcPts val="600"/>
                </a:spcAft>
              </a:pPr>
              <a:r>
                <a:rPr lang="en-US" sz="1600" i="1" dirty="0">
                  <a:solidFill>
                    <a:srgbClr val="323E48"/>
                  </a:solidFill>
                  <a:latin typeface="Sofia Pro Medium" pitchFamily="2" charset="77"/>
                </a:rPr>
                <a:t>%</a:t>
              </a:r>
            </a:p>
            <a:p>
              <a:pPr algn="l">
                <a:spcAft>
                  <a:spcPts val="600"/>
                </a:spcAft>
              </a:pPr>
              <a:r>
                <a:rPr lang="en-US" altLang="zh-CN" sz="1600" i="1" dirty="0">
                  <a:solidFill>
                    <a:srgbClr val="323E48"/>
                  </a:solidFill>
                  <a:latin typeface="Sofia Pro Medium" pitchFamily="2" charset="77"/>
                </a:rPr>
                <a:t>#</a:t>
              </a:r>
              <a:endParaRPr lang="en-US" sz="1600" i="1" dirty="0">
                <a:solidFill>
                  <a:srgbClr val="323E48"/>
                </a:solidFill>
                <a:latin typeface="Sofia Pro Medium" pitchFamily="2" charset="77"/>
              </a:endParaRPr>
            </a:p>
            <a:p>
              <a:pPr algn="l">
                <a:spcAft>
                  <a:spcPts val="600"/>
                </a:spcAft>
              </a:pPr>
              <a:r>
                <a:rPr lang="en-US" sz="1600" i="1" dirty="0">
                  <a:solidFill>
                    <a:srgbClr val="323E48"/>
                  </a:solidFill>
                  <a:latin typeface="Sofia Pro Medium" pitchFamily="2" charset="77"/>
                </a:rPr>
                <a:t>x/4 score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8896484-0401-31BC-827B-94CBDC9E78FF}"/>
              </a:ext>
            </a:extLst>
          </p:cNvPr>
          <p:cNvSpPr txBox="1"/>
          <p:nvPr/>
        </p:nvSpPr>
        <p:spPr>
          <a:xfrm>
            <a:off x="2734829" y="5628722"/>
            <a:ext cx="6722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⚠️ </a:t>
            </a:r>
            <a:r>
              <a:rPr lang="en-US" i="1" dirty="0">
                <a:solidFill>
                  <a:schemeClr val="accent4"/>
                </a:solidFill>
              </a:rPr>
              <a:t>Note</a:t>
            </a:r>
            <a:r>
              <a:rPr lang="en-US" dirty="0">
                <a:solidFill>
                  <a:schemeClr val="accent4"/>
                </a:solidFill>
              </a:rPr>
              <a:t>: This merge favors clarity. </a:t>
            </a:r>
            <a:r>
              <a:rPr lang="en-US" b="1" dirty="0">
                <a:solidFill>
                  <a:schemeClr val="accent4"/>
                </a:solidFill>
              </a:rPr>
              <a:t>For actual execution, we recommend operating at the 7-cluster level</a:t>
            </a:r>
            <a:r>
              <a:rPr lang="en-US" dirty="0">
                <a:solidFill>
                  <a:schemeClr val="accent4"/>
                </a:solidFill>
              </a:rPr>
              <a:t> to retain granularity.</a:t>
            </a:r>
          </a:p>
        </p:txBody>
      </p:sp>
    </p:spTree>
    <p:extLst>
      <p:ext uri="{BB962C8B-B14F-4D97-AF65-F5344CB8AC3E}">
        <p14:creationId xmlns:p14="http://schemas.microsoft.com/office/powerpoint/2010/main" val="3067583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838AD-7D19-B54E-D945-84F128E53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47BEA6-93CE-BAF8-5061-D9094DE9D350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28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1790F9-3C4F-4F59-EE2C-76585596E59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517996" cy="550885"/>
          </a:xfrm>
        </p:spPr>
        <p:txBody>
          <a:bodyPr/>
          <a:lstStyle/>
          <a:p>
            <a:r>
              <a:rPr lang="en-US" sz="3200" dirty="0"/>
              <a:t>Validation with Decision</a:t>
            </a:r>
            <a:r>
              <a:rPr lang="zh-CN" altLang="en-US" sz="3200" dirty="0"/>
              <a:t> </a:t>
            </a:r>
            <a:r>
              <a:rPr lang="en-US" altLang="zh-CN" sz="3200" dirty="0"/>
              <a:t>Tree</a:t>
            </a:r>
            <a:endParaRPr lang="en-US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7F350B-E171-9947-8A8C-581DB53CEB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831" y="1683167"/>
            <a:ext cx="8300310" cy="4788131"/>
            <a:chOff x="852055" y="1870883"/>
            <a:chExt cx="7883154" cy="45474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491B0C-EE18-52E2-7481-CCE9E4A1D89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6565"/>
            <a:stretch>
              <a:fillRect/>
            </a:stretch>
          </p:blipFill>
          <p:spPr>
            <a:xfrm>
              <a:off x="852055" y="1870883"/>
              <a:ext cx="7883154" cy="4547490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2594EA5-0CED-CD63-EA1F-6F86FDED63D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7046" y="2037919"/>
              <a:ext cx="943281" cy="805240"/>
            </a:xfrm>
            <a:prstGeom prst="rect">
              <a:avLst/>
            </a:prstGeom>
          </p:spPr>
        </p:pic>
      </p:grp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7AAC176-BB66-6715-F008-B26FFE5144DC}"/>
              </a:ext>
            </a:extLst>
          </p:cNvPr>
          <p:cNvSpPr txBox="1">
            <a:spLocks/>
          </p:cNvSpPr>
          <p:nvPr/>
        </p:nvSpPr>
        <p:spPr>
          <a:xfrm>
            <a:off x="724830" y="1982871"/>
            <a:ext cx="3379386" cy="683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600" dirty="0"/>
              <a:t>💡</a:t>
            </a:r>
            <a:r>
              <a:rPr lang="zh-CN" altLang="en-US" sz="1600" i="1" dirty="0"/>
              <a:t> </a:t>
            </a:r>
            <a:r>
              <a:rPr lang="en-US" sz="1600" b="1" i="1" dirty="0"/>
              <a:t>Churning</a:t>
            </a:r>
            <a:r>
              <a:rPr lang="en-US" sz="1600" i="1" dirty="0"/>
              <a:t> clients often have </a:t>
            </a:r>
            <a:r>
              <a:rPr lang="en-US" sz="1600" i="1" u="sng" dirty="0"/>
              <a:t>short</a:t>
            </a:r>
            <a:r>
              <a:rPr lang="zh-CN" altLang="en-US" sz="1600" i="1" u="sng" dirty="0"/>
              <a:t> </a:t>
            </a:r>
            <a:r>
              <a:rPr lang="en-US" altLang="zh-CN" sz="1600" i="1" u="sng" dirty="0"/>
              <a:t>tenure </a:t>
            </a:r>
            <a:r>
              <a:rPr lang="en-US" sz="1600" i="1" dirty="0"/>
              <a:t>and </a:t>
            </a:r>
            <a:r>
              <a:rPr lang="en-US" sz="1600" i="1" u="sng" dirty="0"/>
              <a:t>low recurring usage</a:t>
            </a:r>
            <a:r>
              <a:rPr lang="en-US" sz="1600" i="1" dirty="0"/>
              <a:t>.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A271BBC-24B8-D895-09F2-ECF550C77560}"/>
              </a:ext>
            </a:extLst>
          </p:cNvPr>
          <p:cNvSpPr txBox="1">
            <a:spLocks/>
          </p:cNvSpPr>
          <p:nvPr/>
        </p:nvSpPr>
        <p:spPr>
          <a:xfrm>
            <a:off x="5950393" y="2786183"/>
            <a:ext cx="3074748" cy="872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🌱</a:t>
            </a:r>
            <a:r>
              <a:rPr lang="zh-CN" altLang="en-US" sz="1600" i="1" dirty="0"/>
              <a:t> </a:t>
            </a:r>
            <a:r>
              <a:rPr lang="en-US" sz="1600" b="1" i="1" dirty="0"/>
              <a:t>Climbers</a:t>
            </a:r>
            <a:r>
              <a:rPr lang="en-US" sz="1600" i="1" dirty="0"/>
              <a:t> show up as new clients who are </a:t>
            </a:r>
            <a:r>
              <a:rPr lang="en-US" sz="1600" i="1" u="sng" dirty="0"/>
              <a:t>highly active</a:t>
            </a:r>
            <a:r>
              <a:rPr lang="en-US" sz="1600" i="1" dirty="0"/>
              <a:t>, but still some </a:t>
            </a:r>
            <a:r>
              <a:rPr lang="en-US" sz="1600" i="1" u="sng" dirty="0"/>
              <a:t>churn risk</a:t>
            </a:r>
            <a:r>
              <a:rPr lang="en-US" sz="1600" i="1" dirty="0"/>
              <a:t>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B7572B-4EB2-E8DB-EF14-A653604BE317}"/>
              </a:ext>
            </a:extLst>
          </p:cNvPr>
          <p:cNvSpPr/>
          <p:nvPr/>
        </p:nvSpPr>
        <p:spPr>
          <a:xfrm rot="19997332">
            <a:off x="2652993" y="4075962"/>
            <a:ext cx="551901" cy="30224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732091C-0CF8-6E0D-95BA-6FCBA9AECC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27486" y="2567506"/>
            <a:ext cx="1529536" cy="1502219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B81753E-4D56-81E9-52ED-6B9D2B82D96B}"/>
              </a:ext>
            </a:extLst>
          </p:cNvPr>
          <p:cNvSpPr/>
          <p:nvPr/>
        </p:nvSpPr>
        <p:spPr>
          <a:xfrm rot="19997332">
            <a:off x="4142697" y="2894094"/>
            <a:ext cx="551901" cy="30224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73FCD59-0F61-07DC-85A6-E5A884176A90}"/>
              </a:ext>
            </a:extLst>
          </p:cNvPr>
          <p:cNvCxnSpPr>
            <a:cxnSpLocks/>
          </p:cNvCxnSpPr>
          <p:nvPr/>
        </p:nvCxnSpPr>
        <p:spPr>
          <a:xfrm>
            <a:off x="3440784" y="2427821"/>
            <a:ext cx="752031" cy="523270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30ECA70-52B9-890A-5E95-6B33CD1D4D5A}"/>
              </a:ext>
            </a:extLst>
          </p:cNvPr>
          <p:cNvSpPr/>
          <p:nvPr/>
        </p:nvSpPr>
        <p:spPr>
          <a:xfrm rot="19997332">
            <a:off x="1216362" y="5205253"/>
            <a:ext cx="551901" cy="30224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170C7B-EAD8-F61E-85C4-2A59E40BD1E0}"/>
              </a:ext>
            </a:extLst>
          </p:cNvPr>
          <p:cNvCxnSpPr>
            <a:cxnSpLocks/>
          </p:cNvCxnSpPr>
          <p:nvPr/>
        </p:nvCxnSpPr>
        <p:spPr>
          <a:xfrm>
            <a:off x="7254240" y="3586480"/>
            <a:ext cx="978017" cy="19488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2207AB2-7D17-3923-57DA-9F98F3F853B7}"/>
              </a:ext>
            </a:extLst>
          </p:cNvPr>
          <p:cNvCxnSpPr>
            <a:cxnSpLocks/>
          </p:cNvCxnSpPr>
          <p:nvPr/>
        </p:nvCxnSpPr>
        <p:spPr>
          <a:xfrm rot="5400000">
            <a:off x="6067711" y="3672707"/>
            <a:ext cx="2101593" cy="1465045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5CC664F-05A8-1CC0-950C-B80B6C49758F}"/>
              </a:ext>
            </a:extLst>
          </p:cNvPr>
          <p:cNvCxnSpPr>
            <a:cxnSpLocks/>
          </p:cNvCxnSpPr>
          <p:nvPr/>
        </p:nvCxnSpPr>
        <p:spPr>
          <a:xfrm flipH="1">
            <a:off x="995532" y="4120350"/>
            <a:ext cx="1618981" cy="13356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Diagram 72">
            <a:extLst>
              <a:ext uri="{FF2B5EF4-FFF2-40B4-BE49-F238E27FC236}">
                <a16:creationId xmlns:a16="http://schemas.microsoft.com/office/drawing/2014/main" id="{0FE17FEC-211B-339C-6625-555051816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005055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4F2DE71-4567-76BD-EEAB-582ABA8A5B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0818" y="1683167"/>
            <a:ext cx="1333619" cy="12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25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36D2-744B-CBCD-249A-6A687116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5E6EB-8FBD-F487-9A00-9D880D8DE1C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ROI Snapshot: Where Do We Win?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1CDB23-97F3-8AF4-4FF8-41ACD6CD00E8}"/>
              </a:ext>
            </a:extLst>
          </p:cNvPr>
          <p:cNvSpPr txBox="1">
            <a:spLocks/>
          </p:cNvSpPr>
          <p:nvPr/>
        </p:nvSpPr>
        <p:spPr>
          <a:xfrm>
            <a:off x="5987114" y="2658115"/>
            <a:ext cx="4447277" cy="3104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CAC</a:t>
            </a:r>
            <a:r>
              <a:rPr lang="en-US" dirty="0"/>
              <a:t>: Estimated, not modeled — provided by client as rough benchmarks</a:t>
            </a:r>
          </a:p>
          <a:p>
            <a:r>
              <a:rPr lang="en-US" dirty="0"/>
              <a:t>Enterprise ROI is exceptional (40x), but accounts for only </a:t>
            </a:r>
            <a:r>
              <a:rPr lang="en-US" b="1" dirty="0"/>
              <a:t>16% of billing</a:t>
            </a:r>
            <a:endParaRPr lang="en-US" dirty="0"/>
          </a:p>
          <a:p>
            <a:r>
              <a:rPr lang="en-US" dirty="0"/>
              <a:t>Growth segment has decent return (5x) — but potential may be capped</a:t>
            </a:r>
          </a:p>
          <a:p>
            <a:r>
              <a:rPr lang="en-US" b="1" dirty="0"/>
              <a:t>Takeaway</a:t>
            </a:r>
            <a:r>
              <a:rPr lang="en-US" dirty="0"/>
              <a:t>: Helps </a:t>
            </a:r>
            <a:r>
              <a:rPr lang="en-US" b="1" dirty="0"/>
              <a:t>prioritize investment</a:t>
            </a:r>
            <a:r>
              <a:rPr lang="en-US" dirty="0"/>
              <a:t> across segments based on potential payoff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0F3EB57-C15F-FDB2-71D7-CC80BA22F424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599283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LTV-to-CAC ratios tell us which segments drive profitable growth.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Based on Paylocity’s internal segmentation and CAC assumptions.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9D0F7-64F3-C10D-5B85-A9C9875858CC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29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7503A5-E25B-4F70-075C-4CAC0B8F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69" y="2754032"/>
            <a:ext cx="5092700" cy="2476500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F7F0D2D1-F01C-5C05-D67B-B4FFBD634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4239008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D2C6FA-65EF-4B31-0C7C-56385B97CB30}"/>
              </a:ext>
            </a:extLst>
          </p:cNvPr>
          <p:cNvSpPr/>
          <p:nvPr/>
        </p:nvSpPr>
        <p:spPr>
          <a:xfrm>
            <a:off x="4574818" y="2658115"/>
            <a:ext cx="1283057" cy="268541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0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9D1FB-4DED-63A2-F5B0-35D22DE2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0E778-C1DD-FFA0-15DC-0D69F5E7BDC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The Blind Spot in SaaS Practices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9FED9E-54CA-A059-31E4-4B59C891DE7B}"/>
              </a:ext>
            </a:extLst>
          </p:cNvPr>
          <p:cNvSpPr txBox="1">
            <a:spLocks/>
          </p:cNvSpPr>
          <p:nvPr/>
        </p:nvSpPr>
        <p:spPr>
          <a:xfrm>
            <a:off x="5411353" y="2338987"/>
            <a:ext cx="4912860" cy="3779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SaaS companies often know </a:t>
            </a:r>
            <a:r>
              <a:rPr lang="en-US" sz="2400" b="1" dirty="0"/>
              <a:t>how much they made</a:t>
            </a:r>
            <a:r>
              <a:rPr lang="en-US" sz="2400" dirty="0"/>
              <a:t>, not </a:t>
            </a:r>
            <a:r>
              <a:rPr lang="en-US" sz="2400" b="1" dirty="0"/>
              <a:t>how much value clients still hold</a:t>
            </a:r>
            <a:endParaRPr lang="en-US" sz="2400" dirty="0"/>
          </a:p>
          <a:p>
            <a:r>
              <a:rPr lang="en-US" sz="2400" dirty="0"/>
              <a:t>Even when using LTV, most rely on </a:t>
            </a:r>
            <a:r>
              <a:rPr lang="en-US" sz="2400" b="1" dirty="0"/>
              <a:t>averages</a:t>
            </a:r>
            <a:r>
              <a:rPr lang="en-US" sz="2400" dirty="0"/>
              <a:t> — ARPU × retention</a:t>
            </a:r>
          </a:p>
          <a:p>
            <a:r>
              <a:rPr lang="en-US" sz="2400" dirty="0"/>
              <a:t>Paylocity makes most decisions based on average </a:t>
            </a:r>
            <a:r>
              <a:rPr lang="en-US" sz="2400" b="1" dirty="0"/>
              <a:t>1-year revenue</a:t>
            </a:r>
            <a:endParaRPr lang="en-US" sz="2400" dirty="0"/>
          </a:p>
          <a:p>
            <a:r>
              <a:rPr lang="en-US" sz="2400" dirty="0"/>
              <a:t>That </a:t>
            </a:r>
            <a:r>
              <a:rPr lang="en-US" sz="2400" b="1" dirty="0"/>
              <a:t>downplays retention, growth, and time value of money</a:t>
            </a:r>
            <a:endParaRPr lang="en-US" sz="24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BF2D490-9001-D985-854A-9BB6A9CE396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7455" y="1627468"/>
            <a:ext cx="9317736" cy="365125"/>
          </a:xfrm>
        </p:spPr>
        <p:txBody>
          <a:bodyPr>
            <a:noAutofit/>
          </a:bodyPr>
          <a:lstStyle/>
          <a:p>
            <a:r>
              <a:rPr lang="en-US" dirty="0"/>
              <a:t>Paylocity’s current view of customer value is backward-looking.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6DC5A68-AAE5-3FA6-572F-C5DDED94D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830417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F8D06CB9-3BCA-0F34-F0E0-4D13D75AA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729" y="2445488"/>
            <a:ext cx="4912860" cy="36734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2B625D-7701-B3C2-B34A-A702F8DEF0A8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323E48"/>
                </a:solidFill>
                <a:latin typeface="Lucida Fax" panose="02060602050505020204" pitchFamily="18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52865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EEC61-054D-3F02-07F9-8B9F01E7B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2D17-96C1-35D3-D28E-01EE7CC5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55" y="2856523"/>
            <a:ext cx="9709690" cy="1144953"/>
          </a:xfrm>
        </p:spPr>
        <p:txBody>
          <a:bodyPr/>
          <a:lstStyle/>
          <a:p>
            <a:r>
              <a:rPr lang="en-US" sz="4500" dirty="0">
                <a:latin typeface="Lucida Fax" panose="02060602050505020204" pitchFamily="18" charset="77"/>
              </a:rPr>
              <a:t>HOW IT DRIVES STRATEGY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63FAC-1A4B-D697-3890-4C82ACBD26E9}"/>
              </a:ext>
            </a:extLst>
          </p:cNvPr>
          <p:cNvSpPr txBox="1"/>
          <p:nvPr/>
        </p:nvSpPr>
        <p:spPr>
          <a:xfrm>
            <a:off x="11783292" y="6497873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30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94629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6286-D580-3FE1-87E5-1D975CB1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CBFFF-A3F8-7B1B-61A7-FD6A8DC0F92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Turning Segment Insights into Strategy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149E08C-8223-828F-AFCE-44201F55F3EE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Tailored actions by customer segment to maximize value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66FE089-1A55-8569-4400-B8AFD37823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866935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BBD43-1FBD-B178-600F-2DB3E004864E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31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122E82-0103-A633-92A5-1C6438D8A43D}"/>
              </a:ext>
            </a:extLst>
          </p:cNvPr>
          <p:cNvGrpSpPr/>
          <p:nvPr/>
        </p:nvGrpSpPr>
        <p:grpSpPr>
          <a:xfrm>
            <a:off x="2452482" y="2178353"/>
            <a:ext cx="5961506" cy="4297568"/>
            <a:chOff x="2452482" y="2178353"/>
            <a:chExt cx="5961506" cy="429756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0F68CC7-6B06-3328-EC4C-546BB9439FDB}"/>
                </a:ext>
              </a:extLst>
            </p:cNvPr>
            <p:cNvSpPr/>
            <p:nvPr/>
          </p:nvSpPr>
          <p:spPr>
            <a:xfrm>
              <a:off x="6049307" y="5098815"/>
              <a:ext cx="2364681" cy="1375222"/>
            </a:xfrm>
            <a:custGeom>
              <a:avLst/>
              <a:gdLst>
                <a:gd name="connsiteX0" fmla="*/ 0 w 2364681"/>
                <a:gd name="connsiteY0" fmla="*/ 137522 h 1375222"/>
                <a:gd name="connsiteX1" fmla="*/ 137522 w 2364681"/>
                <a:gd name="connsiteY1" fmla="*/ 0 h 1375222"/>
                <a:gd name="connsiteX2" fmla="*/ 2227159 w 2364681"/>
                <a:gd name="connsiteY2" fmla="*/ 0 h 1375222"/>
                <a:gd name="connsiteX3" fmla="*/ 2364681 w 2364681"/>
                <a:gd name="connsiteY3" fmla="*/ 137522 h 1375222"/>
                <a:gd name="connsiteX4" fmla="*/ 2364681 w 2364681"/>
                <a:gd name="connsiteY4" fmla="*/ 1237700 h 1375222"/>
                <a:gd name="connsiteX5" fmla="*/ 2227159 w 2364681"/>
                <a:gd name="connsiteY5" fmla="*/ 1375222 h 1375222"/>
                <a:gd name="connsiteX6" fmla="*/ 137522 w 2364681"/>
                <a:gd name="connsiteY6" fmla="*/ 1375222 h 1375222"/>
                <a:gd name="connsiteX7" fmla="*/ 0 w 2364681"/>
                <a:gd name="connsiteY7" fmla="*/ 1237700 h 1375222"/>
                <a:gd name="connsiteX8" fmla="*/ 0 w 2364681"/>
                <a:gd name="connsiteY8" fmla="*/ 137522 h 137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681" h="1375222">
                  <a:moveTo>
                    <a:pt x="0" y="137522"/>
                  </a:moveTo>
                  <a:cubicBezTo>
                    <a:pt x="0" y="61571"/>
                    <a:pt x="61571" y="0"/>
                    <a:pt x="137522" y="0"/>
                  </a:cubicBezTo>
                  <a:lnTo>
                    <a:pt x="2227159" y="0"/>
                  </a:lnTo>
                  <a:cubicBezTo>
                    <a:pt x="2303110" y="0"/>
                    <a:pt x="2364681" y="61571"/>
                    <a:pt x="2364681" y="137522"/>
                  </a:cubicBezTo>
                  <a:lnTo>
                    <a:pt x="2364681" y="1237700"/>
                  </a:lnTo>
                  <a:cubicBezTo>
                    <a:pt x="2364681" y="1313651"/>
                    <a:pt x="2303110" y="1375222"/>
                    <a:pt x="2227159" y="1375222"/>
                  </a:cubicBezTo>
                  <a:lnTo>
                    <a:pt x="137522" y="1375222"/>
                  </a:lnTo>
                  <a:cubicBezTo>
                    <a:pt x="61571" y="1375222"/>
                    <a:pt x="0" y="1313651"/>
                    <a:pt x="0" y="1237700"/>
                  </a:cubicBezTo>
                  <a:lnTo>
                    <a:pt x="0" y="137522"/>
                  </a:lnTo>
                  <a:close/>
                </a:path>
              </a:pathLst>
            </a:custGeom>
            <a:ln w="38100">
              <a:solidFill>
                <a:srgbClr val="7A4B9E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96763" tIns="431165" rIns="87360" bIns="87359" numCol="1" spcCol="1270" anchor="t" anchorCtr="0">
              <a:noAutofit/>
            </a:bodyPr>
            <a:lstStyle/>
            <a:p>
              <a:pPr marL="0" lvl="1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500" kern="120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43EF81F-1B51-4D56-5E43-C615F03C39B1}"/>
                </a:ext>
              </a:extLst>
            </p:cNvPr>
            <p:cNvSpPr/>
            <p:nvPr/>
          </p:nvSpPr>
          <p:spPr>
            <a:xfrm>
              <a:off x="2452482" y="5100699"/>
              <a:ext cx="2122999" cy="1375222"/>
            </a:xfrm>
            <a:custGeom>
              <a:avLst/>
              <a:gdLst>
                <a:gd name="connsiteX0" fmla="*/ 0 w 2122999"/>
                <a:gd name="connsiteY0" fmla="*/ 137522 h 1375222"/>
                <a:gd name="connsiteX1" fmla="*/ 137522 w 2122999"/>
                <a:gd name="connsiteY1" fmla="*/ 0 h 1375222"/>
                <a:gd name="connsiteX2" fmla="*/ 1985477 w 2122999"/>
                <a:gd name="connsiteY2" fmla="*/ 0 h 1375222"/>
                <a:gd name="connsiteX3" fmla="*/ 2122999 w 2122999"/>
                <a:gd name="connsiteY3" fmla="*/ 137522 h 1375222"/>
                <a:gd name="connsiteX4" fmla="*/ 2122999 w 2122999"/>
                <a:gd name="connsiteY4" fmla="*/ 1237700 h 1375222"/>
                <a:gd name="connsiteX5" fmla="*/ 1985477 w 2122999"/>
                <a:gd name="connsiteY5" fmla="*/ 1375222 h 1375222"/>
                <a:gd name="connsiteX6" fmla="*/ 137522 w 2122999"/>
                <a:gd name="connsiteY6" fmla="*/ 1375222 h 1375222"/>
                <a:gd name="connsiteX7" fmla="*/ 0 w 2122999"/>
                <a:gd name="connsiteY7" fmla="*/ 1237700 h 1375222"/>
                <a:gd name="connsiteX8" fmla="*/ 0 w 2122999"/>
                <a:gd name="connsiteY8" fmla="*/ 137522 h 137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999" h="1375222">
                  <a:moveTo>
                    <a:pt x="0" y="137522"/>
                  </a:moveTo>
                  <a:cubicBezTo>
                    <a:pt x="0" y="61571"/>
                    <a:pt x="61571" y="0"/>
                    <a:pt x="137522" y="0"/>
                  </a:cubicBezTo>
                  <a:lnTo>
                    <a:pt x="1985477" y="0"/>
                  </a:lnTo>
                  <a:cubicBezTo>
                    <a:pt x="2061428" y="0"/>
                    <a:pt x="2122999" y="61571"/>
                    <a:pt x="2122999" y="137522"/>
                  </a:cubicBezTo>
                  <a:lnTo>
                    <a:pt x="2122999" y="1237700"/>
                  </a:lnTo>
                  <a:cubicBezTo>
                    <a:pt x="2122999" y="1313651"/>
                    <a:pt x="2061428" y="1375222"/>
                    <a:pt x="1985477" y="1375222"/>
                  </a:cubicBezTo>
                  <a:lnTo>
                    <a:pt x="137522" y="1375222"/>
                  </a:lnTo>
                  <a:cubicBezTo>
                    <a:pt x="61571" y="1375222"/>
                    <a:pt x="0" y="1313651"/>
                    <a:pt x="0" y="1237700"/>
                  </a:cubicBezTo>
                  <a:lnTo>
                    <a:pt x="0" y="137522"/>
                  </a:lnTo>
                  <a:close/>
                </a:path>
              </a:pathLst>
            </a:custGeom>
            <a:ln w="38100">
              <a:solidFill>
                <a:srgbClr val="F8A30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359" tIns="431165" rIns="724259" bIns="87359" numCol="1" spcCol="1270" anchor="t" anchorCtr="0">
              <a:noAutofit/>
            </a:bodyPr>
            <a:lstStyle/>
            <a:p>
              <a:pPr marL="0" lvl="1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500" kern="1200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F21B469-5E08-C58B-97EE-71CFA0A1EF67}"/>
                </a:ext>
              </a:extLst>
            </p:cNvPr>
            <p:cNvSpPr/>
            <p:nvPr/>
          </p:nvSpPr>
          <p:spPr>
            <a:xfrm>
              <a:off x="5975660" y="2178353"/>
              <a:ext cx="2122999" cy="1375222"/>
            </a:xfrm>
            <a:custGeom>
              <a:avLst/>
              <a:gdLst>
                <a:gd name="connsiteX0" fmla="*/ 0 w 2122999"/>
                <a:gd name="connsiteY0" fmla="*/ 137522 h 1375222"/>
                <a:gd name="connsiteX1" fmla="*/ 137522 w 2122999"/>
                <a:gd name="connsiteY1" fmla="*/ 0 h 1375222"/>
                <a:gd name="connsiteX2" fmla="*/ 1985477 w 2122999"/>
                <a:gd name="connsiteY2" fmla="*/ 0 h 1375222"/>
                <a:gd name="connsiteX3" fmla="*/ 2122999 w 2122999"/>
                <a:gd name="connsiteY3" fmla="*/ 137522 h 1375222"/>
                <a:gd name="connsiteX4" fmla="*/ 2122999 w 2122999"/>
                <a:gd name="connsiteY4" fmla="*/ 1237700 h 1375222"/>
                <a:gd name="connsiteX5" fmla="*/ 1985477 w 2122999"/>
                <a:gd name="connsiteY5" fmla="*/ 1375222 h 1375222"/>
                <a:gd name="connsiteX6" fmla="*/ 137522 w 2122999"/>
                <a:gd name="connsiteY6" fmla="*/ 1375222 h 1375222"/>
                <a:gd name="connsiteX7" fmla="*/ 0 w 2122999"/>
                <a:gd name="connsiteY7" fmla="*/ 1237700 h 1375222"/>
                <a:gd name="connsiteX8" fmla="*/ 0 w 2122999"/>
                <a:gd name="connsiteY8" fmla="*/ 137522 h 137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999" h="1375222">
                  <a:moveTo>
                    <a:pt x="0" y="137522"/>
                  </a:moveTo>
                  <a:cubicBezTo>
                    <a:pt x="0" y="61571"/>
                    <a:pt x="61571" y="0"/>
                    <a:pt x="137522" y="0"/>
                  </a:cubicBezTo>
                  <a:lnTo>
                    <a:pt x="1985477" y="0"/>
                  </a:lnTo>
                  <a:cubicBezTo>
                    <a:pt x="2061428" y="0"/>
                    <a:pt x="2122999" y="61571"/>
                    <a:pt x="2122999" y="137522"/>
                  </a:cubicBezTo>
                  <a:lnTo>
                    <a:pt x="2122999" y="1237700"/>
                  </a:lnTo>
                  <a:cubicBezTo>
                    <a:pt x="2122999" y="1313651"/>
                    <a:pt x="2061428" y="1375222"/>
                    <a:pt x="1985477" y="1375222"/>
                  </a:cubicBezTo>
                  <a:lnTo>
                    <a:pt x="137522" y="1375222"/>
                  </a:lnTo>
                  <a:cubicBezTo>
                    <a:pt x="61571" y="1375222"/>
                    <a:pt x="0" y="1313651"/>
                    <a:pt x="0" y="1237700"/>
                  </a:cubicBezTo>
                  <a:lnTo>
                    <a:pt x="0" y="137522"/>
                  </a:lnTo>
                  <a:close/>
                </a:path>
              </a:pathLst>
            </a:custGeom>
            <a:ln w="38100">
              <a:solidFill>
                <a:srgbClr val="F8A30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4259" tIns="87359" rIns="87359" bIns="431165" numCol="1" spcCol="1270" anchor="t" anchorCtr="0">
              <a:noAutofit/>
            </a:bodyPr>
            <a:lstStyle/>
            <a:p>
              <a:pPr marL="0" lvl="1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500" kern="1200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51C9AC3-C8D1-63E7-D21C-1452A319E792}"/>
                </a:ext>
              </a:extLst>
            </p:cNvPr>
            <p:cNvSpPr/>
            <p:nvPr/>
          </p:nvSpPr>
          <p:spPr>
            <a:xfrm>
              <a:off x="2452482" y="2178353"/>
              <a:ext cx="2122999" cy="1375222"/>
            </a:xfrm>
            <a:custGeom>
              <a:avLst/>
              <a:gdLst>
                <a:gd name="connsiteX0" fmla="*/ 0 w 2122999"/>
                <a:gd name="connsiteY0" fmla="*/ 137522 h 1375222"/>
                <a:gd name="connsiteX1" fmla="*/ 137522 w 2122999"/>
                <a:gd name="connsiteY1" fmla="*/ 0 h 1375222"/>
                <a:gd name="connsiteX2" fmla="*/ 1985477 w 2122999"/>
                <a:gd name="connsiteY2" fmla="*/ 0 h 1375222"/>
                <a:gd name="connsiteX3" fmla="*/ 2122999 w 2122999"/>
                <a:gd name="connsiteY3" fmla="*/ 137522 h 1375222"/>
                <a:gd name="connsiteX4" fmla="*/ 2122999 w 2122999"/>
                <a:gd name="connsiteY4" fmla="*/ 1237700 h 1375222"/>
                <a:gd name="connsiteX5" fmla="*/ 1985477 w 2122999"/>
                <a:gd name="connsiteY5" fmla="*/ 1375222 h 1375222"/>
                <a:gd name="connsiteX6" fmla="*/ 137522 w 2122999"/>
                <a:gd name="connsiteY6" fmla="*/ 1375222 h 1375222"/>
                <a:gd name="connsiteX7" fmla="*/ 0 w 2122999"/>
                <a:gd name="connsiteY7" fmla="*/ 1237700 h 1375222"/>
                <a:gd name="connsiteX8" fmla="*/ 0 w 2122999"/>
                <a:gd name="connsiteY8" fmla="*/ 137522 h 137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999" h="1375222">
                  <a:moveTo>
                    <a:pt x="0" y="137522"/>
                  </a:moveTo>
                  <a:cubicBezTo>
                    <a:pt x="0" y="61571"/>
                    <a:pt x="61571" y="0"/>
                    <a:pt x="137522" y="0"/>
                  </a:cubicBezTo>
                  <a:lnTo>
                    <a:pt x="1985477" y="0"/>
                  </a:lnTo>
                  <a:cubicBezTo>
                    <a:pt x="2061428" y="0"/>
                    <a:pt x="2122999" y="61571"/>
                    <a:pt x="2122999" y="137522"/>
                  </a:cubicBezTo>
                  <a:lnTo>
                    <a:pt x="2122999" y="1237700"/>
                  </a:lnTo>
                  <a:cubicBezTo>
                    <a:pt x="2122999" y="1313651"/>
                    <a:pt x="2061428" y="1375222"/>
                    <a:pt x="1985477" y="1375222"/>
                  </a:cubicBezTo>
                  <a:lnTo>
                    <a:pt x="137522" y="1375222"/>
                  </a:lnTo>
                  <a:cubicBezTo>
                    <a:pt x="61571" y="1375222"/>
                    <a:pt x="0" y="1313651"/>
                    <a:pt x="0" y="1237700"/>
                  </a:cubicBezTo>
                  <a:lnTo>
                    <a:pt x="0" y="137522"/>
                  </a:lnTo>
                  <a:close/>
                </a:path>
              </a:pathLst>
            </a:custGeom>
            <a:ln w="38100">
              <a:solidFill>
                <a:srgbClr val="7A4B9E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359" tIns="87359" rIns="724259" bIns="431165" numCol="1" spcCol="1270" anchor="t" anchorCtr="0">
              <a:noAutofit/>
            </a:bodyPr>
            <a:lstStyle/>
            <a:p>
              <a:pPr marL="0" lvl="1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500" kern="120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7A74AB-C177-A5EB-814B-DB631F18336C}"/>
                </a:ext>
              </a:extLst>
            </p:cNvPr>
            <p:cNvSpPr/>
            <p:nvPr/>
          </p:nvSpPr>
          <p:spPr>
            <a:xfrm>
              <a:off x="3402499" y="2423314"/>
              <a:ext cx="1860847" cy="1860847"/>
            </a:xfrm>
            <a:custGeom>
              <a:avLst/>
              <a:gdLst>
                <a:gd name="connsiteX0" fmla="*/ 0 w 1860847"/>
                <a:gd name="connsiteY0" fmla="*/ 1860847 h 1860847"/>
                <a:gd name="connsiteX1" fmla="*/ 1860847 w 1860847"/>
                <a:gd name="connsiteY1" fmla="*/ 0 h 1860847"/>
                <a:gd name="connsiteX2" fmla="*/ 1860847 w 1860847"/>
                <a:gd name="connsiteY2" fmla="*/ 1860847 h 1860847"/>
                <a:gd name="connsiteX3" fmla="*/ 0 w 1860847"/>
                <a:gd name="connsiteY3" fmla="*/ 1860847 h 186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847" h="1860847">
                  <a:moveTo>
                    <a:pt x="0" y="1860847"/>
                  </a:moveTo>
                  <a:cubicBezTo>
                    <a:pt x="0" y="833130"/>
                    <a:pt x="833130" y="0"/>
                    <a:pt x="1860847" y="0"/>
                  </a:cubicBezTo>
                  <a:lnTo>
                    <a:pt x="1860847" y="1860847"/>
                  </a:lnTo>
                  <a:lnTo>
                    <a:pt x="0" y="18608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7269" tIns="687269" rIns="142240" bIns="14224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Prime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💎</a:t>
              </a:r>
              <a:endParaRPr lang="en-US" sz="2000" b="1" kern="1200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7729E2A-6070-3F1C-DC25-F204A089BF8C}"/>
                </a:ext>
              </a:extLst>
            </p:cNvPr>
            <p:cNvSpPr/>
            <p:nvPr/>
          </p:nvSpPr>
          <p:spPr>
            <a:xfrm>
              <a:off x="5349298" y="2423314"/>
              <a:ext cx="1860847" cy="1860847"/>
            </a:xfrm>
            <a:custGeom>
              <a:avLst/>
              <a:gdLst>
                <a:gd name="connsiteX0" fmla="*/ 0 w 1860847"/>
                <a:gd name="connsiteY0" fmla="*/ 1860847 h 1860847"/>
                <a:gd name="connsiteX1" fmla="*/ 1860847 w 1860847"/>
                <a:gd name="connsiteY1" fmla="*/ 0 h 1860847"/>
                <a:gd name="connsiteX2" fmla="*/ 1860847 w 1860847"/>
                <a:gd name="connsiteY2" fmla="*/ 1860847 h 1860847"/>
                <a:gd name="connsiteX3" fmla="*/ 0 w 1860847"/>
                <a:gd name="connsiteY3" fmla="*/ 1860847 h 186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847" h="1860847">
                  <a:moveTo>
                    <a:pt x="0" y="0"/>
                  </a:moveTo>
                  <a:cubicBezTo>
                    <a:pt x="1027717" y="0"/>
                    <a:pt x="1860847" y="833130"/>
                    <a:pt x="1860847" y="1860847"/>
                  </a:cubicBezTo>
                  <a:lnTo>
                    <a:pt x="0" y="1860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4B9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687269" rIns="687269" bIns="14224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Loyal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🤝</a:t>
              </a:r>
              <a:endParaRPr lang="en-US" sz="2000" b="1" kern="1200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68E695A-B0B1-5B1C-A17B-BBC9C7050AE3}"/>
                </a:ext>
              </a:extLst>
            </p:cNvPr>
            <p:cNvSpPr/>
            <p:nvPr/>
          </p:nvSpPr>
          <p:spPr>
            <a:xfrm>
              <a:off x="5349298" y="4370112"/>
              <a:ext cx="1860847" cy="1860848"/>
            </a:xfrm>
            <a:custGeom>
              <a:avLst/>
              <a:gdLst>
                <a:gd name="connsiteX0" fmla="*/ 0 w 1860847"/>
                <a:gd name="connsiteY0" fmla="*/ 1860847 h 1860847"/>
                <a:gd name="connsiteX1" fmla="*/ 1860847 w 1860847"/>
                <a:gd name="connsiteY1" fmla="*/ 0 h 1860847"/>
                <a:gd name="connsiteX2" fmla="*/ 1860847 w 1860847"/>
                <a:gd name="connsiteY2" fmla="*/ 1860847 h 1860847"/>
                <a:gd name="connsiteX3" fmla="*/ 0 w 1860847"/>
                <a:gd name="connsiteY3" fmla="*/ 1860847 h 186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847" h="1860847">
                  <a:moveTo>
                    <a:pt x="1860847" y="0"/>
                  </a:moveTo>
                  <a:cubicBezTo>
                    <a:pt x="1860847" y="1027717"/>
                    <a:pt x="1027717" y="1860847"/>
                    <a:pt x="0" y="1860847"/>
                  </a:cubicBezTo>
                  <a:lnTo>
                    <a:pt x="0" y="0"/>
                  </a:lnTo>
                  <a:lnTo>
                    <a:pt x="186084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142241" rIns="687269" bIns="68726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Churning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🧨</a:t>
              </a:r>
              <a:endParaRPr lang="en-US" sz="2000" b="1" kern="1200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598EA43-F4F3-3F4F-775C-5B498CFFF720}"/>
                </a:ext>
              </a:extLst>
            </p:cNvPr>
            <p:cNvSpPr/>
            <p:nvPr/>
          </p:nvSpPr>
          <p:spPr>
            <a:xfrm>
              <a:off x="3402499" y="4370113"/>
              <a:ext cx="1860847" cy="1860847"/>
            </a:xfrm>
            <a:custGeom>
              <a:avLst/>
              <a:gdLst>
                <a:gd name="connsiteX0" fmla="*/ 0 w 1860847"/>
                <a:gd name="connsiteY0" fmla="*/ 1860847 h 1860847"/>
                <a:gd name="connsiteX1" fmla="*/ 1860847 w 1860847"/>
                <a:gd name="connsiteY1" fmla="*/ 0 h 1860847"/>
                <a:gd name="connsiteX2" fmla="*/ 1860847 w 1860847"/>
                <a:gd name="connsiteY2" fmla="*/ 1860847 h 1860847"/>
                <a:gd name="connsiteX3" fmla="*/ 0 w 1860847"/>
                <a:gd name="connsiteY3" fmla="*/ 1860847 h 186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847" h="1860847">
                  <a:moveTo>
                    <a:pt x="1860847" y="1860847"/>
                  </a:moveTo>
                  <a:cubicBezTo>
                    <a:pt x="833130" y="1860847"/>
                    <a:pt x="0" y="1027717"/>
                    <a:pt x="0" y="0"/>
                  </a:cubicBezTo>
                  <a:lnTo>
                    <a:pt x="1860847" y="0"/>
                  </a:lnTo>
                  <a:lnTo>
                    <a:pt x="1860847" y="1860847"/>
                  </a:lnTo>
                  <a:close/>
                </a:path>
              </a:pathLst>
            </a:custGeom>
            <a:solidFill>
              <a:srgbClr val="7A4B9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7269" tIns="142240" rIns="142239" bIns="68726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Climbers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📈 </a:t>
              </a:r>
              <a:endParaRPr lang="en-US" sz="2000" b="1" kern="1200" dirty="0"/>
            </a:p>
          </p:txBody>
        </p:sp>
        <p:sp>
          <p:nvSpPr>
            <p:cNvPr id="41" name="Circular Arrow 40">
              <a:extLst>
                <a:ext uri="{FF2B5EF4-FFF2-40B4-BE49-F238E27FC236}">
                  <a16:creationId xmlns:a16="http://schemas.microsoft.com/office/drawing/2014/main" id="{788A65C3-2C69-4A53-8489-3867968AD9DC}"/>
                </a:ext>
              </a:extLst>
            </p:cNvPr>
            <p:cNvSpPr/>
            <p:nvPr/>
          </p:nvSpPr>
          <p:spPr>
            <a:xfrm>
              <a:off x="4985079" y="3940356"/>
              <a:ext cx="642486" cy="558683"/>
            </a:xfrm>
            <a:prstGeom prst="circular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Circular Arrow 41">
              <a:extLst>
                <a:ext uri="{FF2B5EF4-FFF2-40B4-BE49-F238E27FC236}">
                  <a16:creationId xmlns:a16="http://schemas.microsoft.com/office/drawing/2014/main" id="{0A4111CC-EEA0-EDE3-CACE-2CA682811C5E}"/>
                </a:ext>
              </a:extLst>
            </p:cNvPr>
            <p:cNvSpPr/>
            <p:nvPr/>
          </p:nvSpPr>
          <p:spPr>
            <a:xfrm rot="10800000">
              <a:off x="4985079" y="4155234"/>
              <a:ext cx="642486" cy="558683"/>
            </a:xfrm>
            <a:prstGeom prst="circular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D83549-AE96-450C-5B35-D4DDC2BE9F95}"/>
              </a:ext>
            </a:extLst>
          </p:cNvPr>
          <p:cNvSpPr txBox="1"/>
          <p:nvPr/>
        </p:nvSpPr>
        <p:spPr>
          <a:xfrm>
            <a:off x="2432705" y="2277757"/>
            <a:ext cx="19405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dirty="0"/>
              <a:t>High-touch CS</a:t>
            </a:r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500" dirty="0"/>
              <a:t>Strategic partnership</a:t>
            </a:r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dirty="0"/>
              <a:t>Referrals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60CD9-567A-F88E-A516-4A2CA207A803}"/>
              </a:ext>
            </a:extLst>
          </p:cNvPr>
          <p:cNvSpPr txBox="1"/>
          <p:nvPr/>
        </p:nvSpPr>
        <p:spPr>
          <a:xfrm>
            <a:off x="6724485" y="2277757"/>
            <a:ext cx="1625231" cy="95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dirty="0"/>
              <a:t>Maintenance flows</a:t>
            </a:r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dirty="0"/>
              <a:t>Occasional check-ins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517BD-BEAB-D8BA-8E42-D8A9C7696663}"/>
              </a:ext>
            </a:extLst>
          </p:cNvPr>
          <p:cNvSpPr txBox="1"/>
          <p:nvPr/>
        </p:nvSpPr>
        <p:spPr>
          <a:xfrm>
            <a:off x="6808292" y="5425794"/>
            <a:ext cx="168546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dirty="0"/>
              <a:t>Diagnostic flags </a:t>
            </a:r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dirty="0"/>
              <a:t>Low-cost retention </a:t>
            </a:r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dirty="0"/>
              <a:t>Offboarding 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230BA-4D76-4F25-E47F-DA1E3FE2D812}"/>
              </a:ext>
            </a:extLst>
          </p:cNvPr>
          <p:cNvSpPr txBox="1"/>
          <p:nvPr/>
        </p:nvSpPr>
        <p:spPr>
          <a:xfrm>
            <a:off x="2500508" y="5603235"/>
            <a:ext cx="1625231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dirty="0"/>
              <a:t>Onboarding + Nurture flows</a:t>
            </a:r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dirty="0"/>
              <a:t>Upsell 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24F23-D295-F463-D6DD-00509AAF01B7}"/>
              </a:ext>
            </a:extLst>
          </p:cNvPr>
          <p:cNvSpPr txBox="1"/>
          <p:nvPr/>
        </p:nvSpPr>
        <p:spPr>
          <a:xfrm>
            <a:off x="2151629" y="3635488"/>
            <a:ext cx="13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F04122"/>
                </a:solidFill>
                <a:latin typeface="Sofia Pro Medium" pitchFamily="2" charset="77"/>
              </a:rPr>
              <a:t>LTV = 88.41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0BB827-F65C-97C3-805A-EFAD6B1BD857}"/>
              </a:ext>
            </a:extLst>
          </p:cNvPr>
          <p:cNvSpPr txBox="1"/>
          <p:nvPr/>
        </p:nvSpPr>
        <p:spPr>
          <a:xfrm>
            <a:off x="2151629" y="4688391"/>
            <a:ext cx="13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F04122"/>
                </a:solidFill>
                <a:latin typeface="Sofia Pro Medium" pitchFamily="2" charset="77"/>
              </a:rPr>
              <a:t>LTV = 17.65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5F310-3C55-ADA7-B95D-6FFFC6D92239}"/>
              </a:ext>
            </a:extLst>
          </p:cNvPr>
          <p:cNvSpPr txBox="1"/>
          <p:nvPr/>
        </p:nvSpPr>
        <p:spPr>
          <a:xfrm>
            <a:off x="7210144" y="4671072"/>
            <a:ext cx="13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F04122"/>
                </a:solidFill>
                <a:latin typeface="Sofia Pro Medium" pitchFamily="2" charset="77"/>
              </a:rPr>
              <a:t>LTV = 11.07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EBCD8-BA83-D276-A355-F877D0B1F9EC}"/>
              </a:ext>
            </a:extLst>
          </p:cNvPr>
          <p:cNvSpPr txBox="1"/>
          <p:nvPr/>
        </p:nvSpPr>
        <p:spPr>
          <a:xfrm>
            <a:off x="7231647" y="3635488"/>
            <a:ext cx="13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F04122"/>
                </a:solidFill>
                <a:latin typeface="Sofia Pro Medium" pitchFamily="2" charset="77"/>
              </a:rPr>
              <a:t>LTV = 53.61</a:t>
            </a:r>
          </a:p>
        </p:txBody>
      </p:sp>
    </p:spTree>
    <p:extLst>
      <p:ext uri="{BB962C8B-B14F-4D97-AF65-F5344CB8AC3E}">
        <p14:creationId xmlns:p14="http://schemas.microsoft.com/office/powerpoint/2010/main" val="679907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55436-B357-8D42-F811-E974E534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EA85C-0367-0F9A-A033-BBADFBD4E44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Scoring and Prioritization in Salesforce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01557C-4185-5E26-B284-F030CF9D474C}"/>
              </a:ext>
            </a:extLst>
          </p:cNvPr>
          <p:cNvSpPr txBox="1">
            <a:spLocks/>
          </p:cNvSpPr>
          <p:nvPr/>
        </p:nvSpPr>
        <p:spPr>
          <a:xfrm>
            <a:off x="503959" y="2285943"/>
            <a:ext cx="5884966" cy="3779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Why this matters</a:t>
            </a:r>
          </a:p>
          <a:p>
            <a:pPr lvl="1"/>
            <a:r>
              <a:rPr lang="en-US" dirty="0"/>
              <a:t>Your CRM (e.g., Salesforce) is where reps make day-to-day decisions</a:t>
            </a:r>
          </a:p>
          <a:p>
            <a:pPr lvl="1"/>
            <a:r>
              <a:rPr lang="en-US" dirty="0"/>
              <a:t>Embedding LTV + Segment scores = smarter resource allocation</a:t>
            </a:r>
          </a:p>
          <a:p>
            <a:pPr lvl="1"/>
            <a:r>
              <a:rPr lang="en-US" dirty="0"/>
              <a:t>Let sales/CS see: </a:t>
            </a:r>
            <a:r>
              <a:rPr lang="en-US" i="1" dirty="0"/>
              <a:t>who to focus on, who’s at risk, who to grow</a:t>
            </a:r>
            <a:endParaRPr lang="en-US" dirty="0"/>
          </a:p>
          <a:p>
            <a:r>
              <a:rPr lang="en-US" b="1" dirty="0"/>
              <a:t>What we recommend</a:t>
            </a:r>
          </a:p>
          <a:p>
            <a:pPr lvl="1"/>
            <a:r>
              <a:rPr lang="en-US" dirty="0"/>
              <a:t>Integrate LTV scores and segment labels into Salesforce client records</a:t>
            </a:r>
          </a:p>
          <a:p>
            <a:pPr lvl="1"/>
            <a:r>
              <a:rPr lang="en-US" dirty="0"/>
              <a:t>Create workflows that:</a:t>
            </a:r>
          </a:p>
          <a:p>
            <a:pPr lvl="2"/>
            <a:r>
              <a:rPr lang="en-US" dirty="0"/>
              <a:t>Flag high-potential climbers for onboarding push</a:t>
            </a:r>
          </a:p>
          <a:p>
            <a:pPr lvl="2"/>
            <a:r>
              <a:rPr lang="en-US" dirty="0"/>
              <a:t>Set CS priorities by segment (e.g., Prime = high touch)</a:t>
            </a:r>
          </a:p>
          <a:p>
            <a:pPr lvl="2"/>
            <a:r>
              <a:rPr lang="en-US" dirty="0"/>
              <a:t>Trigger retention playbooks for Churning clients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2CD9CE-5AF2-3251-E209-7882CCD29DFD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LTV + Retention to guide budget and outreach in real-time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788C59D-CD97-AC58-FF2E-07D625602675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DA7BAF4-8844-7812-0D1E-69997B98760E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32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97F4B40-192B-FC1E-2D6C-B1B227B79C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417539"/>
              </p:ext>
            </p:extLst>
          </p:nvPr>
        </p:nvGraphicFramePr>
        <p:xfrm>
          <a:off x="5062621" y="1266508"/>
          <a:ext cx="54111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F9B5E5-9E52-3C97-A8A6-9CDDBB9C1724}"/>
              </a:ext>
            </a:extLst>
          </p:cNvPr>
          <p:cNvSpPr txBox="1">
            <a:spLocks/>
          </p:cNvSpPr>
          <p:nvPr/>
        </p:nvSpPr>
        <p:spPr>
          <a:xfrm>
            <a:off x="8346439" y="5479872"/>
            <a:ext cx="1806963" cy="1028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/>
              <a:t>Outreach prompts</a:t>
            </a:r>
          </a:p>
          <a:p>
            <a:r>
              <a:rPr lang="en-US" sz="1400" i="1" dirty="0"/>
              <a:t>Budget decisions</a:t>
            </a:r>
          </a:p>
          <a:p>
            <a:r>
              <a:rPr lang="en-US" sz="1400" i="1" dirty="0"/>
              <a:t>Lifecycle playbooks</a:t>
            </a:r>
          </a:p>
        </p:txBody>
      </p:sp>
    </p:spTree>
    <p:extLst>
      <p:ext uri="{BB962C8B-B14F-4D97-AF65-F5344CB8AC3E}">
        <p14:creationId xmlns:p14="http://schemas.microsoft.com/office/powerpoint/2010/main" val="3546666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3D48A-EE16-FE55-77AD-03D37EBB0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D3D54-D8EC-0357-A576-B510E73BFE7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Bridging Potential and Reality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D825658-4D68-4B9C-A9E6-2D10799A206E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Comparing long-term LTV potential with SARIMA</a:t>
            </a:r>
            <a:r>
              <a:rPr lang="zh-CN" altLang="en-US" dirty="0"/>
              <a:t> </a:t>
            </a:r>
            <a:r>
              <a:rPr lang="en-US" dirty="0"/>
              <a:t>revenue forecasts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AE1EB75-36B0-9D6B-8FA8-AB83889063DC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E4BA2B-AF6A-BB9D-C479-43593351A6DF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33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6D989C-AEFF-DA92-4C0F-A7DBB7A8643D}"/>
              </a:ext>
            </a:extLst>
          </p:cNvPr>
          <p:cNvGrpSpPr/>
          <p:nvPr/>
        </p:nvGrpSpPr>
        <p:grpSpPr>
          <a:xfrm>
            <a:off x="646469" y="2130418"/>
            <a:ext cx="10524925" cy="4240020"/>
            <a:chOff x="1022517" y="2237591"/>
            <a:chExt cx="9912790" cy="39934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E4A1A5-5F43-E9B3-3C65-DC71C9D22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903" t="279" r="20017" b="-279"/>
            <a:stretch>
              <a:fillRect/>
            </a:stretch>
          </p:blipFill>
          <p:spPr>
            <a:xfrm>
              <a:off x="1022517" y="2237591"/>
              <a:ext cx="7709164" cy="39934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99D0F1-9F9C-858A-CAFC-767AC9816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79118" t="18897" b="46197"/>
            <a:stretch>
              <a:fillRect/>
            </a:stretch>
          </p:blipFill>
          <p:spPr>
            <a:xfrm>
              <a:off x="8899549" y="2254318"/>
              <a:ext cx="2035758" cy="1393903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0DED980E-01C9-18A7-270B-4F405D1D29F8}"/>
              </a:ext>
            </a:extLst>
          </p:cNvPr>
          <p:cNvSpPr/>
          <p:nvPr/>
        </p:nvSpPr>
        <p:spPr>
          <a:xfrm>
            <a:off x="7886701" y="3157489"/>
            <a:ext cx="944990" cy="365125"/>
          </a:xfrm>
          <a:prstGeom prst="ellipse">
            <a:avLst/>
          </a:prstGeom>
          <a:noFill/>
          <a:ln w="2159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495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9E08D-E393-D07C-44A4-875724C3B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58D8-5ABB-3DB1-9B0F-D41F5E23346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Bridging Potential and Reality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DBAF1C-561E-A1C2-262B-9348F21E75E7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Comparing long-term LTV potential with SARIMA</a:t>
            </a:r>
            <a:r>
              <a:rPr lang="zh-CN" altLang="en-US" dirty="0"/>
              <a:t> </a:t>
            </a:r>
            <a:r>
              <a:rPr lang="en-US" dirty="0"/>
              <a:t>revenue forecasts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2949C8A-AE39-60F6-186A-BF9CE3E71C87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5A6A6B-FB93-EE71-DD25-1F7E572BB2F0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34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24FB96-8029-2AA2-522C-ED73E7EB79DB}"/>
              </a:ext>
            </a:extLst>
          </p:cNvPr>
          <p:cNvGrpSpPr/>
          <p:nvPr/>
        </p:nvGrpSpPr>
        <p:grpSpPr>
          <a:xfrm>
            <a:off x="646469" y="2130418"/>
            <a:ext cx="10524925" cy="4240020"/>
            <a:chOff x="1022517" y="2237591"/>
            <a:chExt cx="9912790" cy="39934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9D2E41-A8C6-D879-8265-EC6D41DD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903" t="279" r="20017" b="-279"/>
            <a:stretch>
              <a:fillRect/>
            </a:stretch>
          </p:blipFill>
          <p:spPr>
            <a:xfrm>
              <a:off x="1022517" y="2237591"/>
              <a:ext cx="7709164" cy="39934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5E7881-DA81-1B7D-49D9-911327C92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79118" t="18897" b="46197"/>
            <a:stretch>
              <a:fillRect/>
            </a:stretch>
          </p:blipFill>
          <p:spPr>
            <a:xfrm>
              <a:off x="8899549" y="2254318"/>
              <a:ext cx="2035758" cy="139390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5DC3D-78E6-4804-F9D1-CF7AC556AE26}"/>
              </a:ext>
            </a:extLst>
          </p:cNvPr>
          <p:cNvGrpSpPr/>
          <p:nvPr/>
        </p:nvGrpSpPr>
        <p:grpSpPr>
          <a:xfrm>
            <a:off x="1045646" y="4131943"/>
            <a:ext cx="7643169" cy="1642167"/>
            <a:chOff x="1045646" y="4035018"/>
            <a:chExt cx="7643169" cy="164216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EEE250-0C81-8239-9A83-079311211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5646" y="4035019"/>
              <a:ext cx="7643169" cy="1642166"/>
            </a:xfrm>
            <a:prstGeom prst="rect">
              <a:avLst/>
            </a:prstGeom>
            <a:ln>
              <a:noFill/>
            </a:ln>
            <a:effectLst>
              <a:outerShdw blurRad="292100" dist="2032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CA58A7-41F7-2786-D4F1-B9D62B7397FB}"/>
                </a:ext>
              </a:extLst>
            </p:cNvPr>
            <p:cNvSpPr/>
            <p:nvPr/>
          </p:nvSpPr>
          <p:spPr>
            <a:xfrm>
              <a:off x="2792502" y="4640171"/>
              <a:ext cx="859737" cy="408711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D41020-4E7E-ED0B-D5ED-6CCFAF6C4B77}"/>
                </a:ext>
              </a:extLst>
            </p:cNvPr>
            <p:cNvSpPr/>
            <p:nvPr/>
          </p:nvSpPr>
          <p:spPr>
            <a:xfrm>
              <a:off x="7788993" y="4651746"/>
              <a:ext cx="859737" cy="408711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8AD5167-C0D8-7720-21BA-C5A027D0F1FE}"/>
                </a:ext>
              </a:extLst>
            </p:cNvPr>
            <p:cNvSpPr/>
            <p:nvPr/>
          </p:nvSpPr>
          <p:spPr>
            <a:xfrm>
              <a:off x="6623347" y="4035018"/>
              <a:ext cx="2065468" cy="40871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F0E2287-98B0-1C63-B145-3F3212E7E32D}"/>
              </a:ext>
            </a:extLst>
          </p:cNvPr>
          <p:cNvSpPr txBox="1">
            <a:spLocks/>
          </p:cNvSpPr>
          <p:nvPr/>
        </p:nvSpPr>
        <p:spPr>
          <a:xfrm>
            <a:off x="7089292" y="1193265"/>
            <a:ext cx="3970005" cy="763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💡</a:t>
            </a:r>
            <a:r>
              <a:rPr lang="zh-CN" alt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>
                <a:solidFill>
                  <a:srgbClr val="FF0000"/>
                </a:solidFill>
              </a:rPr>
              <a:t>New client acquisition —</a:t>
            </a:r>
            <a:r>
              <a:rPr lang="zh-CN" altLang="en-US" sz="2000" i="1" dirty="0">
                <a:solidFill>
                  <a:srgbClr val="FF0000"/>
                </a:solidFill>
              </a:rPr>
              <a:t> </a:t>
            </a:r>
            <a:endParaRPr lang="en-US" altLang="zh-CN" sz="2000" i="1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000" i="1" dirty="0">
                <a:solidFill>
                  <a:srgbClr val="FF0000"/>
                </a:solidFill>
              </a:rPr>
              <a:t>          </a:t>
            </a:r>
            <a:r>
              <a:rPr lang="en-US" sz="2000" b="1" i="1" dirty="0">
                <a:solidFill>
                  <a:srgbClr val="FF0000"/>
                </a:solidFill>
              </a:rPr>
              <a:t>naturally beyond</a:t>
            </a:r>
            <a:r>
              <a:rPr lang="en-US" sz="2000" i="1" dirty="0">
                <a:solidFill>
                  <a:srgbClr val="FF0000"/>
                </a:solidFill>
              </a:rPr>
              <a:t> LTV’s scope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48B54F-0A36-82DA-29C6-2C31D9CEA94A}"/>
              </a:ext>
            </a:extLst>
          </p:cNvPr>
          <p:cNvCxnSpPr>
            <a:cxnSpLocks/>
          </p:cNvCxnSpPr>
          <p:nvPr/>
        </p:nvCxnSpPr>
        <p:spPr>
          <a:xfrm flipV="1">
            <a:off x="6772993" y="1744150"/>
            <a:ext cx="764629" cy="23361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873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BBE4F-55A3-DDB8-36F5-F3806FB5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0E02-1856-2DF6-2967-840FCDAF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55" y="2856523"/>
            <a:ext cx="9709690" cy="1144953"/>
          </a:xfrm>
        </p:spPr>
        <p:txBody>
          <a:bodyPr/>
          <a:lstStyle/>
          <a:p>
            <a:r>
              <a:rPr lang="en-US" sz="4500" dirty="0">
                <a:latin typeface="Lucida Fax" panose="02060602050505020204" pitchFamily="18" charset="77"/>
              </a:rPr>
              <a:t>QUICK WRAP-UP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7A524-5C89-0208-F988-9AD82396F585}"/>
              </a:ext>
            </a:extLst>
          </p:cNvPr>
          <p:cNvSpPr txBox="1"/>
          <p:nvPr/>
        </p:nvSpPr>
        <p:spPr>
          <a:xfrm>
            <a:off x="11783292" y="6497873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35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788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2B7E7-09B4-608F-A7AC-8C895986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CA5D6BF-3EDF-D0BA-5247-29E64163E8EA}"/>
              </a:ext>
            </a:extLst>
          </p:cNvPr>
          <p:cNvGrpSpPr/>
          <p:nvPr/>
        </p:nvGrpSpPr>
        <p:grpSpPr>
          <a:xfrm>
            <a:off x="646469" y="439627"/>
            <a:ext cx="10670860" cy="365125"/>
            <a:chOff x="5215" y="0"/>
            <a:chExt cx="10670860" cy="365125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29E6E64-653D-70B9-EABE-5D558AA6033B}"/>
                </a:ext>
              </a:extLst>
            </p:cNvPr>
            <p:cNvSpPr/>
            <p:nvPr/>
          </p:nvSpPr>
          <p:spPr>
            <a:xfrm>
              <a:off x="5215" y="0"/>
              <a:ext cx="10670860" cy="365125"/>
            </a:xfrm>
            <a:prstGeom prst="roundRect">
              <a:avLst>
                <a:gd name="adj" fmla="val 10000"/>
              </a:avLst>
            </a:prstGeom>
            <a:solidFill>
              <a:srgbClr val="7A4B9E"/>
            </a:solidFill>
            <a:ln w="12700" cap="flat" cmpd="sng" algn="ctr">
              <a:solidFill>
                <a:srgbClr val="F3F0EB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DDCAFB13-A5BC-8388-C56B-06F709103D1C}"/>
                </a:ext>
              </a:extLst>
            </p:cNvPr>
            <p:cNvSpPr txBox="1"/>
            <p:nvPr/>
          </p:nvSpPr>
          <p:spPr>
            <a:xfrm>
              <a:off x="15909" y="10694"/>
              <a:ext cx="10649472" cy="3437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i="1" kern="1200" dirty="0">
                  <a:solidFill>
                    <a:srgbClr val="FFFFFF"/>
                  </a:solidFill>
                  <a:latin typeface="Sofia Pro Black"/>
                  <a:ea typeface="微软雅黑" panose="020B0503020204020204" pitchFamily="34" charset="-122"/>
                  <a:cs typeface="+mn-cs"/>
                </a:rPr>
                <a:t>Quick Wrap-Up</a:t>
              </a: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11709-5DA8-5600-0C27-394DB1007B4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Final Takeaways — Turning Insights into 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261EF-CCDF-409C-2733-64F6C0C744CB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36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F43F6A-3981-8A0A-CFD2-1F3643C0A150}"/>
                  </a:ext>
                </a:extLst>
              </p:cNvPr>
              <p:cNvSpPr txBox="1"/>
              <p:nvPr/>
            </p:nvSpPr>
            <p:spPr>
              <a:xfrm>
                <a:off x="3639617" y="2243522"/>
                <a:ext cx="4684564" cy="632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𝐿𝑇𝑉</m:t>
                      </m:r>
                      <m:r>
                        <a:rPr lang="en-US" altLang="zh-CN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𝑎𝑛𝑛𝑢𝑎𝑙</m:t>
                      </m:r>
                      <m:r>
                        <a:rPr lang="en-US" altLang="zh-CN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  <m:r>
                        <a:rPr lang="en-US" altLang="zh-CN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solidFill>
                    <a:schemeClr val="accent4">
                      <a:lumMod val="75000"/>
                    </a:schemeClr>
                  </a:solidFill>
                  <a:latin typeface="Sofia Pro Medium" pitchFamily="2" charset="7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F43F6A-3981-8A0A-CFD2-1F3643C0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17" y="2243522"/>
                <a:ext cx="4684564" cy="632802"/>
              </a:xfrm>
              <a:prstGeom prst="rect">
                <a:avLst/>
              </a:prstGeom>
              <a:blipFill>
                <a:blip r:embed="rId3"/>
                <a:stretch>
                  <a:fillRect l="-1622" r="-216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6577FC2-DF2C-0393-D8A0-B1EC21B94CDB}"/>
              </a:ext>
            </a:extLst>
          </p:cNvPr>
          <p:cNvSpPr txBox="1">
            <a:spLocks/>
          </p:cNvSpPr>
          <p:nvPr/>
        </p:nvSpPr>
        <p:spPr>
          <a:xfrm>
            <a:off x="646469" y="3127253"/>
            <a:ext cx="8970497" cy="253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💎 </a:t>
            </a:r>
            <a:r>
              <a:rPr lang="en-US" sz="2000" b="1" dirty="0"/>
              <a:t>Retention protects the core</a:t>
            </a:r>
            <a:r>
              <a:rPr lang="en-US" sz="2000" dirty="0"/>
              <a:t> — most value is realized early</a:t>
            </a:r>
          </a:p>
          <a:p>
            <a:pPr lvl="1"/>
            <a:r>
              <a:rPr lang="en-US" sz="1800" dirty="0"/>
              <a:t>Strengthen loyalty </a:t>
            </a:r>
            <a:r>
              <a:rPr lang="en-US" altLang="zh-CN" sz="1800" i="1" dirty="0">
                <a:solidFill>
                  <a:srgbClr val="7A4BBC"/>
                </a:solidFill>
              </a:rPr>
              <a:t>(Prime &amp; Loyal)</a:t>
            </a:r>
            <a:r>
              <a:rPr lang="en-US" sz="1800" i="1" dirty="0">
                <a:solidFill>
                  <a:srgbClr val="7A4BBC"/>
                </a:solidFill>
              </a:rPr>
              <a:t> </a:t>
            </a:r>
            <a:r>
              <a:rPr lang="en-US" sz="1800" dirty="0"/>
              <a:t>and reduce churn through segment-based playbooks</a:t>
            </a:r>
          </a:p>
          <a:p>
            <a:pPr>
              <a:spcBef>
                <a:spcPts val="2000"/>
              </a:spcBef>
            </a:pPr>
            <a:r>
              <a:rPr lang="en-US" sz="2000" dirty="0"/>
              <a:t>📈 </a:t>
            </a:r>
            <a:r>
              <a:rPr lang="en-US" sz="2000" b="1" dirty="0"/>
              <a:t>Growth matters — once retention is strong</a:t>
            </a:r>
            <a:endParaRPr lang="en-US" sz="2000" dirty="0"/>
          </a:p>
          <a:p>
            <a:pPr lvl="1"/>
            <a:r>
              <a:rPr lang="en-US" sz="1800" dirty="0"/>
              <a:t>Expand future stars</a:t>
            </a:r>
            <a:r>
              <a:rPr lang="zh-CN" altLang="en-US" sz="1800" dirty="0"/>
              <a:t> </a:t>
            </a:r>
            <a:r>
              <a:rPr lang="en-US" altLang="zh-CN" sz="1800" i="1" dirty="0">
                <a:solidFill>
                  <a:srgbClr val="7A4BBC"/>
                </a:solidFill>
              </a:rPr>
              <a:t>(Climbers)</a:t>
            </a:r>
            <a:r>
              <a:rPr lang="en-US" sz="1800" i="1" dirty="0">
                <a:solidFill>
                  <a:srgbClr val="7A4BBC"/>
                </a:solidFill>
              </a:rPr>
              <a:t> </a:t>
            </a:r>
            <a:r>
              <a:rPr lang="en-US" sz="1800" dirty="0"/>
              <a:t>with upsell nudges and onboarding reinforcement</a:t>
            </a:r>
          </a:p>
          <a:p>
            <a:pPr>
              <a:spcBef>
                <a:spcPts val="2000"/>
              </a:spcBef>
            </a:pPr>
            <a:r>
              <a:rPr lang="en-US" sz="2000" dirty="0"/>
              <a:t>🌍 </a:t>
            </a:r>
            <a:r>
              <a:rPr lang="en-US" sz="2000" b="1" dirty="0"/>
              <a:t>Acquisition expands the frontier</a:t>
            </a:r>
            <a:r>
              <a:rPr lang="en-US" sz="2000" dirty="0"/>
              <a:t> — it’s how scale happens</a:t>
            </a:r>
          </a:p>
          <a:p>
            <a:pPr lvl="1"/>
            <a:r>
              <a:rPr lang="en-US" sz="1800" dirty="0"/>
              <a:t>Target strategically with </a:t>
            </a:r>
            <a:r>
              <a:rPr lang="en-US" sz="1800" i="1" dirty="0">
                <a:solidFill>
                  <a:srgbClr val="7A4BBC"/>
                </a:solidFill>
              </a:rPr>
              <a:t>real-time clustering</a:t>
            </a:r>
            <a:r>
              <a:rPr lang="en-US" sz="1800" dirty="0"/>
              <a:t>, not just demographic profiles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0A31003-A31C-62EA-853F-6EA8B6324E97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Retention protects. Growth extends. Acquisition expands.</a:t>
            </a:r>
          </a:p>
        </p:txBody>
      </p:sp>
    </p:spTree>
    <p:extLst>
      <p:ext uri="{BB962C8B-B14F-4D97-AF65-F5344CB8AC3E}">
        <p14:creationId xmlns:p14="http://schemas.microsoft.com/office/powerpoint/2010/main" val="2662520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17656-C626-BFBF-AC02-3862471A8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468CD-A9F5-CA8B-66A5-76BBF4D79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9146" y="2088291"/>
            <a:ext cx="5016842" cy="1600482"/>
          </a:xfrm>
        </p:spPr>
        <p:txBody>
          <a:bodyPr>
            <a:normAutofit/>
          </a:bodyPr>
          <a:lstStyle/>
          <a:p>
            <a:pPr algn="ctr">
              <a:lnSpc>
                <a:spcPts val="4213"/>
              </a:lnSpc>
            </a:pPr>
            <a:r>
              <a:rPr lang="en-US" dirty="0">
                <a:solidFill>
                  <a:srgbClr val="FFFFFF"/>
                </a:solidFill>
                <a:latin typeface="Lucida Fax" panose="02060602050505020204" pitchFamily="18" charset="77"/>
                <a:ea typeface="Glacial Indifference Bold"/>
                <a:cs typeface="Angsana New" panose="02020603050405020304" pitchFamily="18" charset="-34"/>
                <a:sym typeface="Glacial Indifference Bold"/>
              </a:rPr>
              <a:t>Thank You!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CDBF6C67-FCB5-3035-A7FA-81258646058E}"/>
              </a:ext>
            </a:extLst>
          </p:cNvPr>
          <p:cNvSpPr txBox="1"/>
          <p:nvPr/>
        </p:nvSpPr>
        <p:spPr>
          <a:xfrm rot="18900000">
            <a:off x="4894796" y="1844348"/>
            <a:ext cx="6015423" cy="6145808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16" name="AutoShape 19">
            <a:extLst>
              <a:ext uri="{FF2B5EF4-FFF2-40B4-BE49-F238E27FC236}">
                <a16:creationId xmlns:a16="http://schemas.microsoft.com/office/drawing/2014/main" id="{C0B691CE-1553-8082-A55C-D3FE8038E2B6}"/>
              </a:ext>
            </a:extLst>
          </p:cNvPr>
          <p:cNvSpPr/>
          <p:nvPr/>
        </p:nvSpPr>
        <p:spPr>
          <a:xfrm flipV="1">
            <a:off x="7925204" y="3426050"/>
            <a:ext cx="28045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E3511-13BC-78F2-BF84-8AF416F1405C}"/>
              </a:ext>
            </a:extLst>
          </p:cNvPr>
          <p:cNvSpPr txBox="1"/>
          <p:nvPr/>
        </p:nvSpPr>
        <p:spPr>
          <a:xfrm>
            <a:off x="7902507" y="3688773"/>
            <a:ext cx="2962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Lucida Fax" panose="02060602050505020204" pitchFamily="18" charset="77"/>
                <a:ea typeface="Glacial Indifference Bold"/>
                <a:cs typeface="Angsana New" panose="02020603050405020304" pitchFamily="18" charset="-34"/>
                <a:sym typeface="Glacial Indifference Bold"/>
              </a:rPr>
              <a:t>UW x PCTY</a:t>
            </a:r>
            <a:br>
              <a:rPr lang="en-US" sz="2400" dirty="0">
                <a:solidFill>
                  <a:srgbClr val="FFFFFF"/>
                </a:solidFill>
                <a:latin typeface="Lucida Fax" panose="02060602050505020204" pitchFamily="18" charset="77"/>
                <a:ea typeface="Glacial Indifference Bold"/>
                <a:cs typeface="Angsana New" panose="02020603050405020304" pitchFamily="18" charset="-34"/>
                <a:sym typeface="Glacial Indifference Bold"/>
              </a:rPr>
            </a:br>
            <a:r>
              <a:rPr lang="en-US" sz="2400" dirty="0">
                <a:solidFill>
                  <a:srgbClr val="FFFFFF"/>
                </a:solidFill>
                <a:latin typeface="Lucida Fax" panose="02060602050505020204" pitchFamily="18" charset="77"/>
                <a:ea typeface="Glacial Indifference Italics"/>
                <a:cs typeface="Angsana New" panose="02020603050405020304" pitchFamily="18" charset="-34"/>
                <a:sym typeface="Glacial Indifference Italics"/>
              </a:rPr>
              <a:t>Capstone Project</a:t>
            </a:r>
            <a:endParaRPr lang="en-US" sz="2400" b="1" dirty="0">
              <a:solidFill>
                <a:srgbClr val="FFFEF8"/>
              </a:solidFill>
              <a:latin typeface="Lucida Fax" panose="02060602050505020204" pitchFamily="18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2C966-4D4C-50C6-0439-DFDB9B63E022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37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1888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B6E0-335E-8B75-F0BF-620E03E95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33B2D-280C-1ECF-3887-EBE70B595AD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419892" cy="550885"/>
          </a:xfrm>
        </p:spPr>
        <p:txBody>
          <a:bodyPr/>
          <a:lstStyle/>
          <a:p>
            <a:r>
              <a:rPr lang="en-US" sz="3200" dirty="0"/>
              <a:t>Modeling Retention – Feature Importance (XGBoost)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BEDC350-48EF-C853-E691-926E5FEA3110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 drivers of customer lifespan prediction, ranked by model contribution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96DFA83-A53F-2BCE-0278-FCC9C6D87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4018761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6EA12B-D057-9F66-35E3-B56ADA5ED6B0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38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ABF56-ADFA-9C83-EF6D-DA5CCF7408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988" y="2082800"/>
            <a:ext cx="8018732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85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13F5E-7161-F30F-FFB9-A2397FD26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B49A2-D71B-29A4-9E2B-BB606002B88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419892" cy="550885"/>
          </a:xfrm>
        </p:spPr>
        <p:txBody>
          <a:bodyPr/>
          <a:lstStyle/>
          <a:p>
            <a:r>
              <a:rPr lang="en-US" sz="3200" dirty="0"/>
              <a:t>Modeling Retention – SHAP Analysis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E42EBC8-D55D-683D-A20E-470CE47FD65C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Explaining the model: how each feature pushes retention predictions up or down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2DF9ED-ECBA-905F-AFC2-05DC0C6A1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717105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9431588-ABC3-CBF6-69C6-C79B6BA47A9C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39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9FA99-D324-B4A3-00AB-6AF1B25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133" y="1865208"/>
            <a:ext cx="3925331" cy="2484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BB47A-2E0A-B7DF-12DC-714368067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864" y="2484048"/>
            <a:ext cx="6194924" cy="3463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F7FF31-645D-DD8D-EA7E-8C8F900797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0186" y="4415992"/>
            <a:ext cx="3461224" cy="235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3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8333E-F2BB-9784-5132-CC2D06271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43252-308B-8993-999F-BB84846C90E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Misallocation Without Forward Value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D8C1C9-F74D-09DC-2D52-0E090768183D}"/>
              </a:ext>
            </a:extLst>
          </p:cNvPr>
          <p:cNvSpPr txBox="1">
            <a:spLocks/>
          </p:cNvSpPr>
          <p:nvPr/>
        </p:nvSpPr>
        <p:spPr>
          <a:xfrm>
            <a:off x="688200" y="2433053"/>
            <a:ext cx="6160237" cy="3779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There’s no way to </a:t>
            </a:r>
            <a:r>
              <a:rPr lang="en-US" sz="2400" b="1" dirty="0"/>
              <a:t>tell who’s high-value vs short-term</a:t>
            </a:r>
            <a:endParaRPr lang="en-US" sz="2400" dirty="0"/>
          </a:p>
          <a:p>
            <a:r>
              <a:rPr lang="en-US" sz="2400" dirty="0"/>
              <a:t>Resource allocation becomes </a:t>
            </a:r>
            <a:r>
              <a:rPr lang="en-US" sz="2400" b="1" dirty="0"/>
              <a:t>guesswork</a:t>
            </a:r>
            <a:endParaRPr lang="en-US" sz="2400" dirty="0"/>
          </a:p>
          <a:p>
            <a:r>
              <a:rPr lang="en-US" sz="2400" dirty="0"/>
              <a:t>Retention, upsell, and acquisition aren’t targeted</a:t>
            </a:r>
          </a:p>
          <a:p>
            <a:r>
              <a:rPr lang="en-US" sz="2400" dirty="0"/>
              <a:t>The current model </a:t>
            </a:r>
            <a:r>
              <a:rPr lang="en-US" sz="2400" b="1" dirty="0"/>
              <a:t>misses growth signals and customer heterogeneity</a:t>
            </a:r>
            <a:endParaRPr lang="en-US" sz="24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8FC6CE3-EA17-8742-6948-E3294C5E8C62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revenue, different lifetime value.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7EAA2-7F34-3E2C-E8E0-2BED50EB7C16}"/>
              </a:ext>
            </a:extLst>
          </p:cNvPr>
          <p:cNvGrpSpPr/>
          <p:nvPr/>
        </p:nvGrpSpPr>
        <p:grpSpPr>
          <a:xfrm>
            <a:off x="7351816" y="1627468"/>
            <a:ext cx="2375773" cy="4545120"/>
            <a:chOff x="6842529" y="1810030"/>
            <a:chExt cx="2375773" cy="454512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0142A8-EE0E-8012-3C9D-7E09379A8C33}"/>
                </a:ext>
              </a:extLst>
            </p:cNvPr>
            <p:cNvGrpSpPr/>
            <p:nvPr/>
          </p:nvGrpSpPr>
          <p:grpSpPr>
            <a:xfrm>
              <a:off x="6842529" y="1810030"/>
              <a:ext cx="2375773" cy="4545120"/>
              <a:chOff x="6990997" y="1627468"/>
              <a:chExt cx="2375773" cy="454512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5286C9-B352-72B4-AB16-E4ADC75689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90997" y="1627468"/>
                <a:ext cx="2375773" cy="4545120"/>
              </a:xfrm>
              <a:prstGeom prst="rect">
                <a:avLst/>
              </a:prstGeom>
            </p:spPr>
          </p:pic>
          <p:pic>
            <p:nvPicPr>
              <p:cNvPr id="14" name="Picture 13" descr="A white rectangular object with black border&#10;&#10;AI-generated content may be incorrect.">
                <a:extLst>
                  <a:ext uri="{FF2B5EF4-FFF2-40B4-BE49-F238E27FC236}">
                    <a16:creationId xmlns:a16="http://schemas.microsoft.com/office/drawing/2014/main" id="{65D55FC5-6D1F-C357-B2A0-E6FEC0627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7183" y="1995028"/>
                <a:ext cx="1803400" cy="3810000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F85C9A-6C44-36EC-E778-9D243B891853}"/>
                </a:ext>
              </a:extLst>
            </p:cNvPr>
            <p:cNvSpPr txBox="1"/>
            <p:nvPr/>
          </p:nvSpPr>
          <p:spPr>
            <a:xfrm>
              <a:off x="7204631" y="3732202"/>
              <a:ext cx="16515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7A4BBC"/>
                  </a:solidFill>
                </a:rPr>
                <a:t>All revenue looks equal — until it doesn’t</a:t>
              </a:r>
              <a:r>
                <a:rPr lang="en-US" sz="2400" b="1" i="1" dirty="0">
                  <a:solidFill>
                    <a:srgbClr val="7A4B9E"/>
                  </a:solidFill>
                </a:rPr>
                <a:t>.</a:t>
              </a:r>
              <a:endParaRPr lang="en-US" sz="2400" b="1" i="1" dirty="0">
                <a:solidFill>
                  <a:srgbClr val="7A4B9E"/>
                </a:solidFill>
                <a:latin typeface="Sofia Pro Medium" pitchFamily="2" charset="77"/>
              </a:endParaRPr>
            </a:p>
          </p:txBody>
        </p:sp>
        <p:pic>
          <p:nvPicPr>
            <p:cNvPr id="9" name="Picture 8" descr="INSIGHTS-team-share-idea4x.png">
              <a:extLst>
                <a:ext uri="{FF2B5EF4-FFF2-40B4-BE49-F238E27FC236}">
                  <a16:creationId xmlns:a16="http://schemas.microsoft.com/office/drawing/2014/main" id="{CD103F0F-C29B-3EA7-D8B9-384D10383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1697" y="2966480"/>
              <a:ext cx="597435" cy="60189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5A2C6A-DA45-5E67-3971-44DF3BBAF196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323E48"/>
                </a:solidFill>
                <a:latin typeface="Lucida Fax" panose="02060602050505020204" pitchFamily="18" charset="77"/>
              </a:rPr>
              <a:t>4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685DB5C-FD46-1160-F252-D976679200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762305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12092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9DD19-7ACF-702C-1156-73C8A7B2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704A7-2181-5D52-86EB-A543E04462A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SARIMA Model Selection Summary by Segment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174830-E75C-663D-2C13-B4EB906C2C94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Auto-selected via AIC optimization using 60 months of segment-level billing data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15D9E9D-2023-019A-9CB1-B4B986ADE5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206427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3D98A9-993D-3165-0B4D-01307C9CAB42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40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31463-C380-B222-4CB8-600F28F234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69" y="2075839"/>
            <a:ext cx="9321262" cy="189565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F2344A-7648-55F6-792A-6A5FB5371BF6}"/>
              </a:ext>
            </a:extLst>
          </p:cNvPr>
          <p:cNvSpPr txBox="1">
            <a:spLocks/>
          </p:cNvSpPr>
          <p:nvPr/>
        </p:nvSpPr>
        <p:spPr>
          <a:xfrm>
            <a:off x="646469" y="4101081"/>
            <a:ext cx="7575517" cy="1895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selected the SARIMA configuration for each segment based on the lowest AIC value found via </a:t>
            </a:r>
            <a:r>
              <a:rPr lang="en-US" i="1" dirty="0"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auto_arima</a:t>
            </a:r>
            <a:r>
              <a:rPr lang="en-US" dirty="0"/>
              <a:t>.</a:t>
            </a:r>
          </a:p>
          <a:p>
            <a:r>
              <a:rPr lang="en-US" dirty="0"/>
              <a:t>All models have moderate complexity and include yearly seasonality.</a:t>
            </a:r>
          </a:p>
          <a:p>
            <a:r>
              <a:rPr lang="en-US" dirty="0"/>
              <a:t>AIC values range from 1082 to 1199, indicating reasonable fit given the data scale (~60 monthly observations).</a:t>
            </a:r>
          </a:p>
        </p:txBody>
      </p:sp>
    </p:spTree>
    <p:extLst>
      <p:ext uri="{BB962C8B-B14F-4D97-AF65-F5344CB8AC3E}">
        <p14:creationId xmlns:p14="http://schemas.microsoft.com/office/powerpoint/2010/main" val="799066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B923F-5D67-7A86-7B98-3F9CC80F1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4E9FE-6C7A-6C04-765E-BCC6E62A5CE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419892" cy="550885"/>
          </a:xfrm>
        </p:spPr>
        <p:txBody>
          <a:bodyPr/>
          <a:lstStyle/>
          <a:p>
            <a:r>
              <a:rPr lang="en-US" sz="3200" dirty="0"/>
              <a:t>SARIMA Residual Diagnostics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307EA26-6076-4C30-604E-2B6B9C7C3B78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Residuals across all segments behave as white noise — no signal left unexplained.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6138F30-EE6D-2B18-CB6D-1E0E0E355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953747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D86F3E1-9294-86FD-F948-393A9F4E36C4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41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3E768-08AB-69BB-161A-BB285246B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562" y="1992593"/>
            <a:ext cx="8512354" cy="47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7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2B75F-3BB1-C512-B864-1B5BD7360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39A99-2C65-EB67-2C56-902652F32A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Data Sources Behind the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1ABA32-D30A-9A45-D3D7-5F60F7FB5501}"/>
              </a:ext>
            </a:extLst>
          </p:cNvPr>
          <p:cNvSpPr txBox="1">
            <a:spLocks/>
          </p:cNvSpPr>
          <p:nvPr/>
        </p:nvSpPr>
        <p:spPr>
          <a:xfrm>
            <a:off x="646469" y="2048760"/>
            <a:ext cx="7719609" cy="4598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📊 1. Billing Data (NetSuite)</a:t>
            </a:r>
          </a:p>
          <a:p>
            <a:pPr lvl="1"/>
            <a:r>
              <a:rPr lang="en-US" sz="1800" dirty="0"/>
              <a:t>5 fiscal years of client-level billing</a:t>
            </a:r>
          </a:p>
          <a:p>
            <a:pPr lvl="1"/>
            <a:r>
              <a:rPr lang="en-US" sz="1800" dirty="0"/>
              <a:t>Reflects </a:t>
            </a:r>
            <a:r>
              <a:rPr lang="en-US" sz="1800" b="1" dirty="0"/>
              <a:t>cash flow</a:t>
            </a:r>
            <a:r>
              <a:rPr lang="en-US" sz="1800" dirty="0"/>
              <a:t>, not booked revenue</a:t>
            </a:r>
          </a:p>
          <a:p>
            <a:pPr lvl="1"/>
            <a:r>
              <a:rPr lang="en-US" sz="1800" i="1" dirty="0"/>
              <a:t>Note: Excludes child-parent mapping (reseller/partner level)</a:t>
            </a:r>
            <a:endParaRPr lang="en-US" sz="1800" dirty="0"/>
          </a:p>
          <a:p>
            <a:r>
              <a:rPr lang="en-US" b="1" dirty="0"/>
              <a:t>👥 2. Client Profiles (Salesforce)</a:t>
            </a:r>
          </a:p>
          <a:p>
            <a:pPr lvl="1"/>
            <a:r>
              <a:rPr lang="en-US" sz="1800" dirty="0"/>
              <a:t>Segment, Employee Count, Industry, Region</a:t>
            </a:r>
          </a:p>
          <a:p>
            <a:pPr lvl="1"/>
            <a:r>
              <a:rPr lang="en-US" sz="1800" dirty="0"/>
              <a:t>Used for segmentation and CAC estimation</a:t>
            </a:r>
          </a:p>
          <a:p>
            <a:r>
              <a:rPr lang="en-US" b="1" dirty="0"/>
              <a:t>🚥 3. Account Health (Salesforce)</a:t>
            </a:r>
          </a:p>
          <a:p>
            <a:pPr lvl="1"/>
            <a:r>
              <a:rPr lang="en-US" sz="1800" dirty="0"/>
              <a:t>5 years of status data (Green / Yellow / Red</a:t>
            </a:r>
            <a:r>
              <a:rPr lang="zh-CN" altLang="en-US" sz="1800" dirty="0"/>
              <a:t> </a:t>
            </a:r>
            <a:r>
              <a:rPr lang="en-US" altLang="zh-CN" sz="1800" dirty="0"/>
              <a:t>/</a:t>
            </a:r>
            <a:r>
              <a:rPr lang="zh-CN" altLang="en-US" sz="1800" dirty="0"/>
              <a:t> </a:t>
            </a:r>
            <a:r>
              <a:rPr lang="en-US" altLang="zh-CN" sz="1800" dirty="0"/>
              <a:t>Grey / Black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Used to infer retention risk and model churn patterns</a:t>
            </a:r>
          </a:p>
          <a:p>
            <a:r>
              <a:rPr lang="en-US" b="1" dirty="0"/>
              <a:t>📁 4. CAC Estimates (Provided)</a:t>
            </a:r>
          </a:p>
          <a:p>
            <a:pPr lvl="1"/>
            <a:r>
              <a:rPr lang="en-US" sz="1800" dirty="0"/>
              <a:t>Segment-level CAC based on </a:t>
            </a:r>
            <a:r>
              <a:rPr lang="en-US" sz="1800" b="1" dirty="0"/>
              <a:t>lead → close rates</a:t>
            </a:r>
            <a:endParaRPr lang="en-US" sz="1800" dirty="0"/>
          </a:p>
          <a:p>
            <a:pPr lvl="1"/>
            <a:r>
              <a:rPr lang="en-US" sz="1800" i="1" dirty="0"/>
              <a:t>Benchmark only — not actual spend</a:t>
            </a:r>
            <a:endParaRPr lang="en-US" sz="18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48E8985-76B0-02CC-F259-E01FD09784CD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powers our analysis: 5 years of billing, behavior, and customer profile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5013BA-A8A6-1B2A-3F63-89E89C442EE1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323E48"/>
                </a:solidFill>
                <a:latin typeface="Lucida Fax" panose="02060602050505020204" pitchFamily="18" charset="77"/>
              </a:rPr>
              <a:t>5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CFBFE0-168A-6C6A-C8CE-B4EB3C2181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972094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790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DE3B6-E98A-FE05-2C9C-B0EACA178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31D9-354B-A71D-9E21-A64EE8EC0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55" y="2856523"/>
            <a:ext cx="9709690" cy="1144953"/>
          </a:xfrm>
        </p:spPr>
        <p:txBody>
          <a:bodyPr/>
          <a:lstStyle/>
          <a:p>
            <a:r>
              <a:rPr lang="en-US" sz="4500" dirty="0">
                <a:latin typeface="Lucida Fax" panose="02060602050505020204" pitchFamily="18" charset="77"/>
              </a:rPr>
              <a:t>HOW WE APPROACHED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043BE-ED6F-0137-EB5C-FE4F8B629234}"/>
              </a:ext>
            </a:extLst>
          </p:cNvPr>
          <p:cNvSpPr txBox="1"/>
          <p:nvPr/>
        </p:nvSpPr>
        <p:spPr>
          <a:xfrm>
            <a:off x="11783292" y="6497873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6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212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FA0F3-0B1E-9679-5B26-21380DC19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CEFD8-3CF6-9E43-1F13-3D13B8867C1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9315763" cy="550885"/>
          </a:xfrm>
        </p:spPr>
        <p:txBody>
          <a:bodyPr/>
          <a:lstStyle/>
          <a:p>
            <a:r>
              <a:rPr lang="en-US" sz="3200" dirty="0"/>
              <a:t>A Behavior-Driven Pipeline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68AAC6-B2C6-EC99-1919-A9ECD0714C5E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revenue tracking → to value forecasting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0926AB7-AB8C-087B-4DE7-5E2D3D1C5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172244"/>
              </p:ext>
            </p:extLst>
          </p:nvPr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B3A96FA-5FED-B8B2-E97E-5F04CE41EBEF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7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680606DF-2481-45A4-5080-3A31D6D6B0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276950"/>
              </p:ext>
            </p:extLst>
          </p:nvPr>
        </p:nvGraphicFramePr>
        <p:xfrm>
          <a:off x="2416256" y="1936765"/>
          <a:ext cx="8911504" cy="5529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94E68E-6390-DC7B-9F29-38DB89726ABB}"/>
                  </a:ext>
                </a:extLst>
              </p:cNvPr>
              <p:cNvSpPr txBox="1"/>
              <p:nvPr/>
            </p:nvSpPr>
            <p:spPr>
              <a:xfrm>
                <a:off x="646469" y="2346645"/>
                <a:ext cx="6186486" cy="759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</a:rPr>
                        <m:t>𝐿𝑇𝑉</m:t>
                      </m:r>
                      <m:r>
                        <a:rPr lang="en-US" altLang="zh-CN" sz="2400" b="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</a:rPr>
                        <m:t>𝑎𝑛𝑛𝑢𝑎𝑙</m:t>
                      </m:r>
                      <m:r>
                        <a:rPr lang="en-US" altLang="zh-CN" sz="2400" b="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  <m:r>
                        <a:rPr lang="en-US" altLang="zh-CN" sz="2400" b="0" i="1" smtClean="0">
                          <a:solidFill>
                            <a:srgbClr val="7A4BB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𝑊𝐴𝐶𝐶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𝑊𝐴𝐶𝐶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400" b="0" i="1" smtClean="0">
                              <a:solidFill>
                                <a:srgbClr val="7A4B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7A4BBC"/>
                  </a:solidFill>
                  <a:latin typeface="Sofia Pro Medium" pitchFamily="2" charset="7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94E68E-6390-DC7B-9F29-38DB89726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" y="2346645"/>
                <a:ext cx="6186486" cy="759375"/>
              </a:xfrm>
              <a:prstGeom prst="rect">
                <a:avLst/>
              </a:prstGeom>
              <a:blipFill>
                <a:blip r:embed="rId13"/>
                <a:stretch>
                  <a:fillRect l="-1022" r="-1636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44808A7-8939-66AF-C9C8-805CCEA41381}"/>
              </a:ext>
            </a:extLst>
          </p:cNvPr>
          <p:cNvSpPr txBox="1">
            <a:spLocks/>
          </p:cNvSpPr>
          <p:nvPr/>
        </p:nvSpPr>
        <p:spPr>
          <a:xfrm>
            <a:off x="646469" y="3509898"/>
            <a:ext cx="5168544" cy="1134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modeled clients’ </a:t>
            </a:r>
            <a:r>
              <a:rPr lang="en-US" sz="2400" b="1" dirty="0"/>
              <a:t>actual behavior</a:t>
            </a:r>
            <a:endParaRPr lang="en-US" sz="2400" dirty="0"/>
          </a:p>
          <a:p>
            <a:r>
              <a:rPr lang="en-US" sz="2400" dirty="0"/>
              <a:t>No more one-size-fits-all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547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9740-4F04-C19C-BBF4-3C5AB0C12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3870BE-FAB1-13D7-8DE5-1BAD14BAFE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324358" cy="550885"/>
          </a:xfrm>
        </p:spPr>
        <p:txBody>
          <a:bodyPr/>
          <a:lstStyle/>
          <a:p>
            <a:r>
              <a:rPr lang="en-US" sz="3200" dirty="0"/>
              <a:t>Modeling Retention — Predicting How Long Clients Stay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F5385D3-324F-994B-0892-3990F0DB2C66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Retention is derived, not assumed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C96B9-D1FE-A181-B1A1-F4F728519A8A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8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4FAE0DD-DF18-175F-FE87-4A177A3B91ED}"/>
              </a:ext>
            </a:extLst>
          </p:cNvPr>
          <p:cNvSpPr txBox="1">
            <a:spLocks/>
          </p:cNvSpPr>
          <p:nvPr/>
        </p:nvSpPr>
        <p:spPr>
          <a:xfrm>
            <a:off x="635180" y="2342001"/>
            <a:ext cx="4602864" cy="365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2400" b="1" i="0" kern="1200">
                <a:solidFill>
                  <a:srgbClr val="FF8F1C"/>
                </a:solidFill>
                <a:latin typeface="Sofia Pro Black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None/>
              <a:defRPr sz="2000" b="1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None/>
              <a:defRPr sz="1800" b="1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None/>
              <a:defRPr sz="1600" b="1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1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7A4BBC"/>
                </a:solidFill>
              </a:rPr>
              <a:t>⚠️</a:t>
            </a:r>
            <a:r>
              <a:rPr lang="en-US" sz="2800" i="1" dirty="0">
                <a:solidFill>
                  <a:srgbClr val="7A4BBC"/>
                </a:solidFill>
              </a:rPr>
              <a:t> The Problem We Faced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3112F61-AAA5-C549-2369-8889A5C7EB51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616271-45B7-6066-9366-F01C649CBD68}"/>
              </a:ext>
            </a:extLst>
          </p:cNvPr>
          <p:cNvSpPr txBox="1">
            <a:spLocks/>
          </p:cNvSpPr>
          <p:nvPr/>
        </p:nvSpPr>
        <p:spPr>
          <a:xfrm>
            <a:off x="996425" y="2815309"/>
            <a:ext cx="5449531" cy="298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 Collinearity</a:t>
            </a:r>
          </a:p>
          <a:p>
            <a:r>
              <a:rPr lang="en-US" sz="2400" dirty="0"/>
              <a:t>Limited features</a:t>
            </a:r>
          </a:p>
          <a:p>
            <a:r>
              <a:rPr lang="en-US" sz="2400" dirty="0"/>
              <a:t>Low predictive value</a:t>
            </a:r>
          </a:p>
          <a:p>
            <a:r>
              <a:rPr lang="en-US" sz="2400" dirty="0"/>
              <a:t>No access to behavioral logs </a:t>
            </a:r>
          </a:p>
          <a:p>
            <a:r>
              <a:rPr lang="en-US" sz="2400" dirty="0"/>
              <a:t>Missing transactional signals</a:t>
            </a:r>
          </a:p>
          <a:p>
            <a:r>
              <a:rPr lang="en-US" sz="2400" dirty="0"/>
              <a:t>Lacked engagement metrics</a:t>
            </a:r>
          </a:p>
        </p:txBody>
      </p:sp>
    </p:spTree>
    <p:extLst>
      <p:ext uri="{BB962C8B-B14F-4D97-AF65-F5344CB8AC3E}">
        <p14:creationId xmlns:p14="http://schemas.microsoft.com/office/powerpoint/2010/main" val="271611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03847-EFCF-0A12-143E-9611BC73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DAB258-4D6A-CBE1-7933-A750634F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2" y="2081331"/>
            <a:ext cx="9018065" cy="33789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E9B86-3DF7-894E-EB04-D11890B68FB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442" y="1095316"/>
            <a:ext cx="10324358" cy="550885"/>
          </a:xfrm>
        </p:spPr>
        <p:txBody>
          <a:bodyPr/>
          <a:lstStyle/>
          <a:p>
            <a:r>
              <a:rPr lang="en-US" sz="3200" dirty="0"/>
              <a:t>Modeling Retention — Our Feature Engineering Solution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218B0F1-85B0-D90E-54D3-D45B304725E6}"/>
              </a:ext>
            </a:extLst>
          </p:cNvPr>
          <p:cNvSpPr txBox="1">
            <a:spLocks/>
          </p:cNvSpPr>
          <p:nvPr/>
        </p:nvSpPr>
        <p:spPr>
          <a:xfrm>
            <a:off x="647455" y="1627468"/>
            <a:ext cx="931773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4382E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898989"/>
                </a:solidFill>
                <a:latin typeface="Sofia Pro Medium" pitchFamily="2" charset="77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we can't measure behavior directly, let's infer it from what we do have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C3A81-CDD7-61B7-5576-31950437E247}"/>
              </a:ext>
            </a:extLst>
          </p:cNvPr>
          <p:cNvSpPr txBox="1"/>
          <p:nvPr/>
        </p:nvSpPr>
        <p:spPr>
          <a:xfrm>
            <a:off x="155864" y="6508264"/>
            <a:ext cx="696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323E48"/>
                </a:solidFill>
                <a:latin typeface="Lucida Fax" panose="02060602050505020204" pitchFamily="18" charset="77"/>
              </a:rPr>
              <a:t>9</a:t>
            </a:r>
            <a:endParaRPr lang="en-US" sz="1200" dirty="0">
              <a:solidFill>
                <a:srgbClr val="323E48"/>
              </a:solidFill>
              <a:latin typeface="Lucida Fax" panose="02060602050505020204" pitchFamily="18" charset="77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BD7C1B4-E9F2-8157-6FEC-CFF40A668FB5}"/>
              </a:ext>
            </a:extLst>
          </p:cNvPr>
          <p:cNvGraphicFramePr/>
          <p:nvPr/>
        </p:nvGraphicFramePr>
        <p:xfrm>
          <a:off x="646469" y="439627"/>
          <a:ext cx="10681291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060E86C-BDD8-E665-594C-A629BB14B5B8}"/>
              </a:ext>
            </a:extLst>
          </p:cNvPr>
          <p:cNvSpPr txBox="1">
            <a:spLocks/>
          </p:cNvSpPr>
          <p:nvPr/>
        </p:nvSpPr>
        <p:spPr>
          <a:xfrm>
            <a:off x="742003" y="5633794"/>
            <a:ext cx="7298523" cy="757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382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1pPr>
            <a:lvl2pPr marL="59436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100000"/>
              <a:buFont typeface="System Font Regular"/>
              <a:buChar char="◦"/>
              <a:defRPr sz="16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2pPr>
            <a:lvl3pPr marL="91440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§"/>
              <a:defRPr sz="14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3pPr>
            <a:lvl4pPr marL="1325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SzPct val="85000"/>
              <a:buFont typeface="Wingdings" pitchFamily="2" charset="2"/>
              <a:buChar char="v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4pPr>
            <a:lvl5pPr marL="1554480" indent="-1371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4382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rgbClr val="323E48"/>
                </a:solidFill>
                <a:latin typeface="Sofia Pro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💡</a:t>
            </a:r>
            <a:r>
              <a:rPr lang="zh-CN" altLang="en-US" sz="2000" i="1" dirty="0"/>
              <a:t> </a:t>
            </a:r>
            <a:r>
              <a:rPr lang="en-US" altLang="zh-CN" sz="2000" b="1" i="1" dirty="0"/>
              <a:t>The Result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b="1" i="1" dirty="0"/>
              <a:t>     </a:t>
            </a:r>
            <a:r>
              <a:rPr lang="en-US" altLang="zh-CN" sz="2000" i="1" dirty="0"/>
              <a:t>Transformed weak profile signals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into strong predictive features</a:t>
            </a:r>
          </a:p>
        </p:txBody>
      </p:sp>
    </p:spTree>
    <p:extLst>
      <p:ext uri="{BB962C8B-B14F-4D97-AF65-F5344CB8AC3E}">
        <p14:creationId xmlns:p14="http://schemas.microsoft.com/office/powerpoint/2010/main" val="94159968"/>
      </p:ext>
    </p:extLst>
  </p:cSld>
  <p:clrMapOvr>
    <a:masterClrMapping/>
  </p:clrMapOvr>
</p:sld>
</file>

<file path=ppt/theme/theme1.xml><?xml version="1.0" encoding="utf-8"?>
<a:theme xmlns:a="http://schemas.openxmlformats.org/drawingml/2006/main" name="Paylocity">
  <a:themeElements>
    <a:clrScheme name="Paylocity">
      <a:dk1>
        <a:srgbClr val="323D48"/>
      </a:dk1>
      <a:lt1>
        <a:srgbClr val="F3F0EB"/>
      </a:lt1>
      <a:dk2>
        <a:srgbClr val="323D48"/>
      </a:dk2>
      <a:lt2>
        <a:srgbClr val="F3F0EB"/>
      </a:lt2>
      <a:accent1>
        <a:srgbClr val="FE8F1B"/>
      </a:accent1>
      <a:accent2>
        <a:srgbClr val="F3382E"/>
      </a:accent2>
      <a:accent3>
        <a:srgbClr val="323D48"/>
      </a:accent3>
      <a:accent4>
        <a:srgbClr val="9A9B9E"/>
      </a:accent4>
      <a:accent5>
        <a:srgbClr val="D6D0C9"/>
      </a:accent5>
      <a:accent6>
        <a:srgbClr val="0AB476"/>
      </a:accent6>
      <a:hlink>
        <a:srgbClr val="FE8F1B"/>
      </a:hlink>
      <a:folHlink>
        <a:srgbClr val="9A9B9E"/>
      </a:folHlink>
    </a:clrScheme>
    <a:fontScheme name="Paylocity">
      <a:majorFont>
        <a:latin typeface="Sofia Pro Black"/>
        <a:ea typeface=""/>
        <a:cs typeface=""/>
      </a:majorFont>
      <a:minorFont>
        <a:latin typeface="Sofia Pro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rgbClr val="323E48"/>
            </a:solidFill>
            <a:latin typeface="Sofia Pro Medium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ylocity-MasterPPTTemplate" id="{F8A5C53B-869A-754C-A31C-DBFE1CDB5B3B}" vid="{ACB1908D-C33A-C147-9ED2-DF35739DE8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36E09650C771468BF8DB390FD029BC" ma:contentTypeVersion="13" ma:contentTypeDescription="Create a new document." ma:contentTypeScope="" ma:versionID="d93068606a6883d54bf1d65af7bd304b">
  <xsd:schema xmlns:xsd="http://www.w3.org/2001/XMLSchema" xmlns:xs="http://www.w3.org/2001/XMLSchema" xmlns:p="http://schemas.microsoft.com/office/2006/metadata/properties" xmlns:ns2="56637062-7c31-4878-a897-68be3cd174c7" xmlns:ns3="a3183891-c245-4ed6-a1b8-25c6be0f9c8d" targetNamespace="http://schemas.microsoft.com/office/2006/metadata/properties" ma:root="true" ma:fieldsID="5ada53e29cdbbe6f64ddd9b4d8cfc95f" ns2:_="" ns3:_="">
    <xsd:import namespace="56637062-7c31-4878-a897-68be3cd174c7"/>
    <xsd:import namespace="a3183891-c245-4ed6-a1b8-25c6be0f9c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637062-7c31-4878-a897-68be3cd174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type" ma:index="20" nillable="true" ma:displayName="type" ma:format="Thumbnail" ma:internalName="typ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83891-c245-4ed6-a1b8-25c6be0f9c8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ype xmlns="56637062-7c31-4878-a897-68be3cd174c7" xsi:nil="true"/>
  </documentManagement>
</p:properties>
</file>

<file path=customXml/itemProps1.xml><?xml version="1.0" encoding="utf-8"?>
<ds:datastoreItem xmlns:ds="http://schemas.openxmlformats.org/officeDocument/2006/customXml" ds:itemID="{8958688A-BA74-4C71-BADB-A14C2FCCA7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893A36-CC81-4EC4-BCBF-4CA5F872EBD7}">
  <ds:schemaRefs>
    <ds:schemaRef ds:uri="56637062-7c31-4878-a897-68be3cd174c7"/>
    <ds:schemaRef ds:uri="a3183891-c245-4ed6-a1b8-25c6be0f9c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7CCE9B-744E-4937-AE27-FBFA93528FEC}">
  <ds:schemaRefs>
    <ds:schemaRef ds:uri="http://purl.org/dc/terms/"/>
    <ds:schemaRef ds:uri="http://purl.org/dc/dcmitype/"/>
    <ds:schemaRef ds:uri="http://www.w3.org/XML/1998/namespace"/>
    <ds:schemaRef ds:uri="56637062-7c31-4878-a897-68be3cd174c7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a3183891-c245-4ed6-a1b8-25c6be0f9c8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8232</TotalTime>
  <Words>2527</Words>
  <Application>Microsoft Macintosh PowerPoint</Application>
  <PresentationFormat>Widescreen</PresentationFormat>
  <Paragraphs>493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Sofia Pro Black</vt:lpstr>
      <vt:lpstr>Sofia Pro Medium</vt:lpstr>
      <vt:lpstr>System Font Regular</vt:lpstr>
      <vt:lpstr>微软雅黑 (Headings)</vt:lpstr>
      <vt:lpstr>Arial</vt:lpstr>
      <vt:lpstr>Calibri</vt:lpstr>
      <vt:lpstr>Cambria Math</vt:lpstr>
      <vt:lpstr>Georgia</vt:lpstr>
      <vt:lpstr>Lucida Fax</vt:lpstr>
      <vt:lpstr>Wingdings</vt:lpstr>
      <vt:lpstr>Paylocity</vt:lpstr>
      <vt:lpstr>UW x PCTY Capstone Project</vt:lpstr>
      <vt:lpstr>WHAT’S THE PROBLEM</vt:lpstr>
      <vt:lpstr>PowerPoint Presentation</vt:lpstr>
      <vt:lpstr>PowerPoint Presentation</vt:lpstr>
      <vt:lpstr>PowerPoint Presentation</vt:lpstr>
      <vt:lpstr>HOW WE APPROACHED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DISCOVERED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IT DRIVES STRATEGY</vt:lpstr>
      <vt:lpstr>PowerPoint Presentation</vt:lpstr>
      <vt:lpstr>PowerPoint Presentation</vt:lpstr>
      <vt:lpstr>PowerPoint Presentation</vt:lpstr>
      <vt:lpstr>PowerPoint Presentation</vt:lpstr>
      <vt:lpstr>QUICK WRAP-UP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Farin Fukunaga</dc:creator>
  <cp:lastModifiedBy>Wang Claude</cp:lastModifiedBy>
  <cp:revision>656</cp:revision>
  <dcterms:created xsi:type="dcterms:W3CDTF">2025-05-06T20:36:09Z</dcterms:created>
  <dcterms:modified xsi:type="dcterms:W3CDTF">2025-07-21T12:53:06Z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0x0101006036E09650C771468BF8DB390FD029BC</vt:lpwstr>
  </property>
</Properties>
</file>